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8" r:id="rId2"/>
    <p:sldId id="260" r:id="rId3"/>
    <p:sldId id="262" r:id="rId4"/>
    <p:sldId id="261" r:id="rId5"/>
    <p:sldId id="264" r:id="rId6"/>
    <p:sldId id="265" r:id="rId7"/>
    <p:sldId id="266" r:id="rId8"/>
    <p:sldId id="280" r:id="rId9"/>
    <p:sldId id="270" r:id="rId10"/>
    <p:sldId id="271" r:id="rId11"/>
    <p:sldId id="272" r:id="rId12"/>
    <p:sldId id="273" r:id="rId13"/>
    <p:sldId id="274" r:id="rId14"/>
    <p:sldId id="275" r:id="rId15"/>
    <p:sldId id="276" r:id="rId16"/>
    <p:sldId id="281" r:id="rId17"/>
    <p:sldId id="278" r:id="rId18"/>
    <p:sldId id="279" r:id="rId19"/>
    <p:sldId id="267" r:id="rId20"/>
    <p:sldId id="269" r:id="rId21"/>
    <p:sldId id="277" r:id="rId22"/>
    <p:sldId id="268" r:id="rId23"/>
    <p:sldId id="263" r:id="rId24"/>
    <p:sldId id="257" r:id="rId25"/>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1" userDrawn="1">
          <p15:clr>
            <a:srgbClr val="A4A3A4"/>
          </p15:clr>
        </p15:guide>
        <p15:guide id="2" pos="295" userDrawn="1">
          <p15:clr>
            <a:srgbClr val="A4A3A4"/>
          </p15:clr>
        </p15:guide>
        <p15:guide id="3" pos="5511" userDrawn="1">
          <p15:clr>
            <a:srgbClr val="A4A3A4"/>
          </p15:clr>
        </p15:guide>
        <p15:guide id="4" orient="horz" pos="1071" userDrawn="1">
          <p15:clr>
            <a:srgbClr val="A4A3A4"/>
          </p15:clr>
        </p15:guide>
        <p15:guide id="5" pos="42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2D00"/>
    <a:srgbClr val="9B865D"/>
    <a:srgbClr val="C2C2C2"/>
    <a:srgbClr val="CCBBA4"/>
    <a:srgbClr val="EDE7DF"/>
    <a:srgbClr val="786848"/>
    <a:srgbClr val="969462"/>
    <a:srgbClr val="B02200"/>
    <a:srgbClr val="2E75B6"/>
    <a:srgbClr val="9888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108"/>
      </p:cViewPr>
      <p:guideLst>
        <p:guide orient="horz" pos="1661"/>
        <p:guide pos="295"/>
        <p:guide pos="5511"/>
        <p:guide orient="horz" pos="1071"/>
        <p:guide pos="42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4500"/>
            </a:lvl1pPr>
          </a:lstStyle>
          <a:p>
            <a:r>
              <a:rPr lang="nl-NL"/>
              <a:t>Klik om de stijl te bewerken</a:t>
            </a:r>
            <a:endParaRPr lang="nl-BE"/>
          </a:p>
        </p:txBody>
      </p:sp>
      <p:sp>
        <p:nvSpPr>
          <p:cNvPr id="3" name="Ondertitel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4/04/2016</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910076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4/04/2016</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272918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43675" y="365125"/>
            <a:ext cx="1971675" cy="5811838"/>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28650" y="365125"/>
            <a:ext cx="5800725"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4/04/2016</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95740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4/04/2016</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60357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9"/>
            <a:ext cx="7886700" cy="2852737"/>
          </a:xfrm>
        </p:spPr>
        <p:txBody>
          <a:bodyPr anchor="b"/>
          <a:lstStyle>
            <a:lvl1pPr>
              <a:defRPr sz="4500"/>
            </a:lvl1pPr>
          </a:lstStyle>
          <a:p>
            <a:r>
              <a:rPr lang="nl-NL"/>
              <a:t>Klik om de stijl te bewerken</a:t>
            </a:r>
            <a:endParaRPr lang="nl-BE"/>
          </a:p>
        </p:txBody>
      </p:sp>
      <p:sp>
        <p:nvSpPr>
          <p:cNvPr id="3" name="Tijdelijke aanduiding voor tekst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EB2575AB-E562-4117-AE23-A442C462CFF7}" type="datetimeFigureOut">
              <a:rPr lang="nl-BE" smtClean="0"/>
              <a:t>4/04/2016</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276988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28650" y="1825625"/>
            <a:ext cx="38862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4629150" y="1825625"/>
            <a:ext cx="38862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EB2575AB-E562-4117-AE23-A442C462CFF7}" type="datetimeFigureOut">
              <a:rPr lang="nl-BE" smtClean="0"/>
              <a:t>4/04/2016</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2404742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29841" y="365126"/>
            <a:ext cx="78867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 om de modelstijlen te bewerken</a:t>
            </a:r>
          </a:p>
        </p:txBody>
      </p:sp>
      <p:sp>
        <p:nvSpPr>
          <p:cNvPr id="4" name="Tijdelijke aanduiding voor inhoud 3"/>
          <p:cNvSpPr>
            <a:spLocks noGrp="1"/>
          </p:cNvSpPr>
          <p:nvPr>
            <p:ph sz="half" idx="2"/>
          </p:nvPr>
        </p:nvSpPr>
        <p:spPr>
          <a:xfrm>
            <a:off x="629842" y="2505075"/>
            <a:ext cx="3868340"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 om de modelstijlen te bewerken</a:t>
            </a:r>
          </a:p>
        </p:txBody>
      </p:sp>
      <p:sp>
        <p:nvSpPr>
          <p:cNvPr id="6" name="Tijdelijke aanduiding voor inhoud 5"/>
          <p:cNvSpPr>
            <a:spLocks noGrp="1"/>
          </p:cNvSpPr>
          <p:nvPr>
            <p:ph sz="quarter" idx="4"/>
          </p:nvPr>
        </p:nvSpPr>
        <p:spPr>
          <a:xfrm>
            <a:off x="4629150" y="2505075"/>
            <a:ext cx="3887391"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EB2575AB-E562-4117-AE23-A442C462CFF7}" type="datetimeFigureOut">
              <a:rPr lang="nl-BE" smtClean="0"/>
              <a:t>4/04/2016</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883559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EB2575AB-E562-4117-AE23-A442C462CFF7}" type="datetimeFigureOut">
              <a:rPr lang="nl-BE" smtClean="0"/>
              <a:t>4/04/2016</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1732468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EB2575AB-E562-4117-AE23-A442C462CFF7}" type="datetimeFigureOut">
              <a:rPr lang="nl-BE" smtClean="0"/>
              <a:t>4/04/2016</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1946450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2400"/>
            </a:lvl1pPr>
          </a:lstStyle>
          <a:p>
            <a:r>
              <a:rPr lang="nl-NL"/>
              <a:t>Klik om de stijl te bewerken</a:t>
            </a:r>
            <a:endParaRPr lang="nl-BE"/>
          </a:p>
        </p:txBody>
      </p:sp>
      <p:sp>
        <p:nvSpPr>
          <p:cNvPr id="3" name="Tijdelijke aanduiding voor inhoud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EB2575AB-E562-4117-AE23-A442C462CFF7}" type="datetimeFigureOut">
              <a:rPr lang="nl-BE" smtClean="0"/>
              <a:t>4/04/2016</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09970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2400"/>
            </a:lvl1pPr>
          </a:lstStyle>
          <a:p>
            <a:r>
              <a:rPr lang="nl-NL"/>
              <a:t>Klik om de stijl te bewerken</a:t>
            </a:r>
            <a:endParaRPr lang="nl-BE"/>
          </a:p>
        </p:txBody>
      </p:sp>
      <p:sp>
        <p:nvSpPr>
          <p:cNvPr id="3" name="Tijdelijke aanduiding voor afbeelding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nl-BE"/>
          </a:p>
        </p:txBody>
      </p:sp>
      <p:sp>
        <p:nvSpPr>
          <p:cNvPr id="4" name="Tijdelijke aanduiding voor tekst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EB2575AB-E562-4117-AE23-A442C462CFF7}" type="datetimeFigureOut">
              <a:rPr lang="nl-BE" smtClean="0"/>
              <a:t>4/04/2016</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38565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a:t>Klik om de stijl te bewerken</a:t>
            </a:r>
            <a:endParaRPr lang="nl-BE"/>
          </a:p>
        </p:txBody>
      </p:sp>
      <p:sp>
        <p:nvSpPr>
          <p:cNvPr id="3" name="Tijdelijke aanduiding voor tekst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B2575AB-E562-4117-AE23-A442C462CFF7}" type="datetimeFigureOut">
              <a:rPr lang="nl-BE" smtClean="0"/>
              <a:t>4/04/2016</a:t>
            </a:fld>
            <a:endParaRPr lang="nl-BE"/>
          </a:p>
        </p:txBody>
      </p:sp>
      <p:sp>
        <p:nvSpPr>
          <p:cNvPr id="5" name="Tijdelijke aanduiding voor voettekst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BE"/>
          </a:p>
        </p:txBody>
      </p:sp>
      <p:sp>
        <p:nvSpPr>
          <p:cNvPr id="6" name="Tijdelijke aanduiding voor dianumm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1F9A3B3-1B98-4181-94FD-99461034DEC7}" type="slidenum">
              <a:rPr lang="nl-BE" smtClean="0"/>
              <a:t>‹nr.›</a:t>
            </a:fld>
            <a:endParaRPr lang="nl-BE"/>
          </a:p>
        </p:txBody>
      </p:sp>
    </p:spTree>
    <p:extLst>
      <p:ext uri="{BB962C8B-B14F-4D97-AF65-F5344CB8AC3E}">
        <p14:creationId xmlns:p14="http://schemas.microsoft.com/office/powerpoint/2010/main" val="156814584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1.jpeg"/><Relationship Id="rId5" Type="http://schemas.microsoft.com/office/2007/relationships/hdphoto" Target="../media/hdphoto3.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eg"/><Relationship Id="rId5" Type="http://schemas.microsoft.com/office/2007/relationships/hdphoto" Target="../media/hdphoto9.wdp"/><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eg"/><Relationship Id="rId5" Type="http://schemas.microsoft.com/office/2007/relationships/hdphoto" Target="../media/hdphoto10.wdp"/><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eg"/><Relationship Id="rId5" Type="http://schemas.microsoft.com/office/2007/relationships/hdphoto" Target="../media/hdphoto11.wdp"/><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13.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jpeg"/><Relationship Id="rId5" Type="http://schemas.microsoft.com/office/2007/relationships/hdphoto" Target="../media/hdphoto3.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jpeg"/><Relationship Id="rId5" Type="http://schemas.microsoft.com/office/2007/relationships/hdphoto" Target="../media/hdphoto6.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jpg"/><Relationship Id="rId5" Type="http://schemas.microsoft.com/office/2007/relationships/hdphoto" Target="../media/hdphoto7.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463537" y="500264"/>
            <a:ext cx="4330188" cy="3046988"/>
          </a:xfrm>
          <a:prstGeom prst="rect">
            <a:avLst/>
          </a:prstGeom>
          <a:noFill/>
        </p:spPr>
        <p:txBody>
          <a:bodyPr wrap="square" lIns="91440" tIns="45720" rIns="91440" bIns="45720">
            <a:spAutoFit/>
          </a:bodyPr>
          <a:lstStyle/>
          <a:p>
            <a:r>
              <a:rPr lang="nl-NL" sz="7200" b="1" cap="none"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7200" b="1"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7200" b="1" cap="none"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endParaRPr lang="nl-NL" sz="7200" b="1"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DCS Word</a:t>
            </a:r>
          </a:p>
          <a:p>
            <a:pPr lvl="1"/>
            <a:r>
              <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Multi </a:t>
            </a:r>
            <a:r>
              <a:rPr lang="nl-NL" sz="4000" b="1"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a:t>
            </a:r>
            <a:endPar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Combat Mission</a:t>
            </a:r>
            <a:endParaRPr lang="nl-NL" sz="3600" b="1"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238499">
            <a:off x="6116580" y="848483"/>
            <a:ext cx="3071152" cy="2303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Afbeelding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11964">
            <a:off x="5457964" y="1757208"/>
            <a:ext cx="3168351" cy="2376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hthoek 7"/>
          <p:cNvSpPr/>
          <p:nvPr/>
        </p:nvSpPr>
        <p:spPr>
          <a:xfrm>
            <a:off x="468313" y="4247217"/>
            <a:ext cx="8280400" cy="2062103"/>
          </a:xfrm>
          <a:prstGeom prst="rect">
            <a:avLst/>
          </a:prstGeom>
          <a:noFill/>
        </p:spPr>
        <p:txBody>
          <a:bodyPr wrap="square" lIns="91440" tIns="45720" rIns="91440" bIns="45720">
            <a:spAutoFit/>
          </a:bodyPr>
          <a:lstStyle/>
          <a:p>
            <a:pPr defTabSz="717550">
              <a:tabLst>
                <a:tab pos="2868613" algn="l"/>
              </a:tabLst>
            </a:pPr>
            <a:r>
              <a:rPr lang="nl-NL" sz="32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Blue Team Briefing</a:t>
            </a:r>
          </a:p>
          <a:p>
            <a:pPr>
              <a:tabLst>
                <a:tab pos="2868613" algn="l"/>
              </a:tabLst>
            </a:pPr>
            <a:r>
              <a:rPr lang="nl-NL" sz="24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SA-6 </a:t>
            </a:r>
            <a:r>
              <a:rPr lang="nl-NL" sz="24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endPar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Tactical</a:t>
            </a:r>
            <a:r>
              <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a:t>
            </a:r>
          </a:p>
          <a:p>
            <a:pPr>
              <a:tabLst>
                <a:tab pos="2868613" algn="l"/>
              </a:tabLst>
            </a:pPr>
            <a:r>
              <a:rPr lang="nl-NL" sz="24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cargo </a:t>
            </a:r>
            <a:r>
              <a:rPr lang="nl-NL" sz="24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endPar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Mission:	Deploy NATO engineers to activate Patriots</a:t>
            </a:r>
          </a:p>
        </p:txBody>
      </p:sp>
      <p:pic>
        <p:nvPicPr>
          <p:cNvPr id="7" name="Afbeelding 6"/>
          <p:cNvPicPr>
            <a:picLocks noChangeAspect="1"/>
          </p:cNvPicPr>
          <p:nvPr/>
        </p:nvPicPr>
        <p:blipFill>
          <a:blip r:embed="rId5"/>
          <a:stretch>
            <a:fillRect/>
          </a:stretch>
        </p:blipFill>
        <p:spPr>
          <a:xfrm rot="19467981">
            <a:off x="4928235" y="93379"/>
            <a:ext cx="3275155" cy="21817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827433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600679">
            <a:off x="4725767" y="12218"/>
            <a:ext cx="2840470" cy="1597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hthoek 4"/>
          <p:cNvSpPr/>
          <p:nvPr/>
        </p:nvSpPr>
        <p:spPr>
          <a:xfrm>
            <a:off x="463537" y="500264"/>
            <a:ext cx="4330188" cy="1200329"/>
          </a:xfrm>
          <a:prstGeom prst="rect">
            <a:avLst/>
          </a:prstGeom>
          <a:noFill/>
        </p:spPr>
        <p:txBody>
          <a:bodyPr wrap="square" lIns="91440" tIns="45720" rIns="91440" bIns="45720">
            <a:spAutoFit/>
          </a:bodyPr>
          <a:lstStyle/>
          <a:p>
            <a:r>
              <a:rPr lang="nl-NL" sz="72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468313" y="1988840"/>
            <a:ext cx="8280400" cy="4524315"/>
          </a:xfrm>
          <a:prstGeom prst="rect">
            <a:avLst/>
          </a:prstGeom>
          <a:noFill/>
        </p:spPr>
        <p:txBody>
          <a:bodyPr wrap="square" lIns="91440" tIns="45720" rIns="91440" bIns="45720">
            <a:spAutoFit/>
          </a:bodyPr>
          <a:lstStyle/>
          <a:p>
            <a:pPr defTabSz="717550">
              <a:tabLst>
                <a:tab pos="2868613" algn="l"/>
              </a:tabLst>
            </a:pP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has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settled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Georgian</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prepared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invasion</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towards</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the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south-east</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is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assisting</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Georgia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Russian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intruders</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has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installed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3 SA-6 air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has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located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nearby</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hills</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Russian air support is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provided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3 major Russian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airbases</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Nalchik</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Beslan</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Mozdok</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1885961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3" name="Rechthoek 32"/>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39" name="Afbeelding 38"/>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1700214"/>
            <a:ext cx="8285175" cy="4681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Rechthoek 39"/>
          <p:cNvSpPr/>
          <p:nvPr/>
        </p:nvSpPr>
        <p:spPr>
          <a:xfrm>
            <a:off x="463537" y="500264"/>
            <a:ext cx="4330188" cy="1200329"/>
          </a:xfrm>
          <a:prstGeom prst="rect">
            <a:avLst/>
          </a:prstGeom>
          <a:noFill/>
        </p:spPr>
        <p:txBody>
          <a:bodyPr wrap="square" lIns="91440" tIns="45720" rIns="91440" bIns="45720">
            <a:spAutoFit/>
          </a:bodyPr>
          <a:lstStyle/>
          <a:p>
            <a:r>
              <a:rPr lang="nl-NL" sz="7200" b="1" cap="none"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41" name="PIJL-RECHTS 40"/>
          <p:cNvSpPr/>
          <p:nvPr/>
        </p:nvSpPr>
        <p:spPr>
          <a:xfrm rot="20519507">
            <a:off x="57176" y="4777448"/>
            <a:ext cx="2262921" cy="720080"/>
          </a:xfrm>
          <a:prstGeom prst="rightArrow">
            <a:avLst>
              <a:gd name="adj1" fmla="val 50000"/>
              <a:gd name="adj2" fmla="val 51245"/>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Kutaisi air support</a:t>
            </a:r>
          </a:p>
        </p:txBody>
      </p:sp>
      <p:sp>
        <p:nvSpPr>
          <p:cNvPr id="42" name="PIJL-LINKS 41"/>
          <p:cNvSpPr/>
          <p:nvPr/>
        </p:nvSpPr>
        <p:spPr>
          <a:xfrm rot="1064258">
            <a:off x="6858710" y="5508414"/>
            <a:ext cx="2137038" cy="648072"/>
          </a:xfrm>
          <a:prstGeom prst="leftArrow">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Tbilisi air support</a:t>
            </a:r>
          </a:p>
        </p:txBody>
      </p:sp>
      <p:sp>
        <p:nvSpPr>
          <p:cNvPr id="43" name="Rechthoek 42"/>
          <p:cNvSpPr/>
          <p:nvPr/>
        </p:nvSpPr>
        <p:spPr>
          <a:xfrm>
            <a:off x="7371306" y="587651"/>
            <a:ext cx="1368152" cy="360114"/>
          </a:xfrm>
          <a:prstGeom prst="rect">
            <a:avLst/>
          </a:prstGeom>
          <a:solidFill>
            <a:schemeClr val="accent2">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a:t>
            </a:r>
          </a:p>
        </p:txBody>
      </p:sp>
      <p:sp>
        <p:nvSpPr>
          <p:cNvPr id="44" name="Rechthoek 43"/>
          <p:cNvSpPr/>
          <p:nvPr/>
        </p:nvSpPr>
        <p:spPr>
          <a:xfrm>
            <a:off x="7380312" y="1124670"/>
            <a:ext cx="1368152" cy="360114"/>
          </a:xfrm>
          <a:prstGeom prst="rect">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a:t>
            </a:r>
          </a:p>
        </p:txBody>
      </p:sp>
      <p:sp>
        <p:nvSpPr>
          <p:cNvPr id="45" name="PIJL-RECHTS 44"/>
          <p:cNvSpPr/>
          <p:nvPr/>
        </p:nvSpPr>
        <p:spPr>
          <a:xfrm rot="3111546">
            <a:off x="1115197" y="2754362"/>
            <a:ext cx="1786923" cy="1067129"/>
          </a:xfrm>
          <a:prstGeom prst="rightArrow">
            <a:avLst>
              <a:gd name="adj1" fmla="val 50000"/>
              <a:gd name="adj2" fmla="val 44359"/>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Russian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GORI</a:t>
            </a:r>
          </a:p>
        </p:txBody>
      </p:sp>
      <p:sp>
        <p:nvSpPr>
          <p:cNvPr id="46" name="PIJL-RECHTS 45"/>
          <p:cNvSpPr/>
          <p:nvPr/>
        </p:nvSpPr>
        <p:spPr>
          <a:xfrm rot="2992944" flipH="1">
            <a:off x="3830933" y="4546715"/>
            <a:ext cx="1550377" cy="905860"/>
          </a:xfrm>
          <a:prstGeom prst="rightArrow">
            <a:avLst>
              <a:gd name="adj1" fmla="val 50000"/>
              <a:gd name="adj2" fmla="val 44359"/>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GORI</a:t>
            </a:r>
          </a:p>
        </p:txBody>
      </p:sp>
      <p:sp>
        <p:nvSpPr>
          <p:cNvPr id="47" name="Vrije vorm 46"/>
          <p:cNvSpPr/>
          <p:nvPr/>
        </p:nvSpPr>
        <p:spPr>
          <a:xfrm>
            <a:off x="1403648" y="3501008"/>
            <a:ext cx="3838669" cy="2344848"/>
          </a:xfrm>
          <a:custGeom>
            <a:avLst/>
            <a:gdLst>
              <a:gd name="connsiteX0" fmla="*/ 0 w 3838669"/>
              <a:gd name="connsiteY0" fmla="*/ 2344848 h 2344848"/>
              <a:gd name="connsiteX1" fmla="*/ 1249378 w 3838669"/>
              <a:gd name="connsiteY1" fmla="*/ 1557196 h 2344848"/>
              <a:gd name="connsiteX2" fmla="*/ 2000816 w 3838669"/>
              <a:gd name="connsiteY2" fmla="*/ 688064 h 2344848"/>
              <a:gd name="connsiteX3" fmla="*/ 3838669 w 3838669"/>
              <a:gd name="connsiteY3" fmla="*/ 0 h 2344848"/>
            </a:gdLst>
            <a:ahLst/>
            <a:cxnLst>
              <a:cxn ang="0">
                <a:pos x="connsiteX0" y="connsiteY0"/>
              </a:cxn>
              <a:cxn ang="0">
                <a:pos x="connsiteX1" y="connsiteY1"/>
              </a:cxn>
              <a:cxn ang="0">
                <a:pos x="connsiteX2" y="connsiteY2"/>
              </a:cxn>
              <a:cxn ang="0">
                <a:pos x="connsiteX3" y="connsiteY3"/>
              </a:cxn>
            </a:cxnLst>
            <a:rect l="l" t="t" r="r" b="b"/>
            <a:pathLst>
              <a:path w="3838669" h="2344848">
                <a:moveTo>
                  <a:pt x="0" y="2344848"/>
                </a:moveTo>
                <a:cubicBezTo>
                  <a:pt x="457954" y="2089087"/>
                  <a:pt x="915909" y="1833327"/>
                  <a:pt x="1249378" y="1557196"/>
                </a:cubicBezTo>
                <a:cubicBezTo>
                  <a:pt x="1582847" y="1281065"/>
                  <a:pt x="1569267" y="947597"/>
                  <a:pt x="2000816" y="688064"/>
                </a:cubicBezTo>
                <a:cubicBezTo>
                  <a:pt x="2432365" y="428531"/>
                  <a:pt x="3536887" y="114677"/>
                  <a:pt x="3838669" y="0"/>
                </a:cubicBezTo>
              </a:path>
            </a:pathLst>
          </a:custGeom>
          <a:noFill/>
          <a:ln w="57150">
            <a:solidFill>
              <a:schemeClr val="accent2">
                <a:lumMod val="75000"/>
              </a:schemeClr>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48" name="PIJL-LINKS 47"/>
          <p:cNvSpPr/>
          <p:nvPr/>
        </p:nvSpPr>
        <p:spPr>
          <a:xfrm rot="3440556">
            <a:off x="7135713" y="4473003"/>
            <a:ext cx="2384066" cy="648072"/>
          </a:xfrm>
          <a:prstGeom prst="leftArrow">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Tbilisi air </a:t>
            </a: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49" name="PIJL-LINKS 48"/>
          <p:cNvSpPr/>
          <p:nvPr/>
        </p:nvSpPr>
        <p:spPr>
          <a:xfrm rot="3440556" flipH="1">
            <a:off x="4769012" y="1590848"/>
            <a:ext cx="2737528" cy="648072"/>
          </a:xfrm>
          <a:prstGeom prst="leftArrow">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Beslan</a:t>
            </a: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threats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50" name="PIJL-LINKS 49"/>
          <p:cNvSpPr/>
          <p:nvPr/>
        </p:nvSpPr>
        <p:spPr>
          <a:xfrm rot="4211397" flipH="1">
            <a:off x="2757137" y="1319038"/>
            <a:ext cx="2491553" cy="648072"/>
          </a:xfrm>
          <a:prstGeom prst="leftArrow">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Nal’chik</a:t>
            </a: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threats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grpSp>
        <p:nvGrpSpPr>
          <p:cNvPr id="51" name="Groep 50"/>
          <p:cNvGrpSpPr/>
          <p:nvPr/>
        </p:nvGrpSpPr>
        <p:grpSpPr>
          <a:xfrm>
            <a:off x="4335530" y="5744531"/>
            <a:ext cx="527706" cy="494787"/>
            <a:chOff x="2558187" y="5438471"/>
            <a:chExt cx="654756" cy="623007"/>
          </a:xfrm>
        </p:grpSpPr>
        <p:sp>
          <p:nvSpPr>
            <p:cNvPr id="52" name="Ovaal 51"/>
            <p:cNvSpPr/>
            <p:nvPr/>
          </p:nvSpPr>
          <p:spPr>
            <a:xfrm>
              <a:off x="2558187" y="5438471"/>
              <a:ext cx="654756" cy="623007"/>
            </a:xfrm>
            <a:prstGeom prst="ellipse">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dirty="0">
                <a:ln w="10160">
                  <a:solidFill>
                    <a:prstClr val="white"/>
                  </a:solidFill>
                  <a:prstDash val="solid"/>
                </a:ln>
                <a:solidFill>
                  <a:schemeClr val="bg1"/>
                </a:solidFill>
                <a:latin typeface="Agency FB" panose="020B0503020202020204" pitchFamily="34" charset="0"/>
              </a:endParaRPr>
            </a:p>
          </p:txBody>
        </p:sp>
        <p:sp>
          <p:nvSpPr>
            <p:cNvPr id="53" name="Ovaal 52"/>
            <p:cNvSpPr/>
            <p:nvPr/>
          </p:nvSpPr>
          <p:spPr>
            <a:xfrm>
              <a:off x="2635527" y="5512060"/>
              <a:ext cx="500077" cy="475828"/>
            </a:xfrm>
            <a:prstGeom prst="ellipse">
              <a:avLst/>
            </a:prstGeom>
            <a:solidFill>
              <a:schemeClr val="accent1">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sp>
          <p:nvSpPr>
            <p:cNvPr id="54" name="Ovaal 53"/>
            <p:cNvSpPr/>
            <p:nvPr/>
          </p:nvSpPr>
          <p:spPr>
            <a:xfrm>
              <a:off x="2712125" y="5584944"/>
              <a:ext cx="346880" cy="330060"/>
            </a:xfrm>
            <a:prstGeom prst="ellipse">
              <a:avLst/>
            </a:prstGeom>
            <a:solidFill>
              <a:schemeClr val="accent1">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300" spc="150" dirty="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grpSp>
      <p:grpSp>
        <p:nvGrpSpPr>
          <p:cNvPr id="55" name="Groep 54"/>
          <p:cNvGrpSpPr/>
          <p:nvPr/>
        </p:nvGrpSpPr>
        <p:grpSpPr>
          <a:xfrm>
            <a:off x="2748150" y="3081073"/>
            <a:ext cx="527706" cy="494787"/>
            <a:chOff x="2558187" y="5438471"/>
            <a:chExt cx="654756" cy="623007"/>
          </a:xfrm>
          <a:solidFill>
            <a:schemeClr val="accent2">
              <a:lumMod val="75000"/>
            </a:schemeClr>
          </a:solidFill>
        </p:grpSpPr>
        <p:sp>
          <p:nvSpPr>
            <p:cNvPr id="56" name="Ovaal 55"/>
            <p:cNvSpPr/>
            <p:nvPr/>
          </p:nvSpPr>
          <p:spPr>
            <a:xfrm>
              <a:off x="2558187" y="5438471"/>
              <a:ext cx="654756" cy="623007"/>
            </a:xfrm>
            <a:prstGeom prst="ellipse">
              <a:avLst/>
            </a:prstGeom>
            <a:grp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dirty="0">
                <a:ln w="10160">
                  <a:solidFill>
                    <a:prstClr val="white"/>
                  </a:solidFill>
                  <a:prstDash val="solid"/>
                </a:ln>
                <a:solidFill>
                  <a:schemeClr val="bg1"/>
                </a:solidFill>
                <a:latin typeface="Agency FB" panose="020B0503020202020204" pitchFamily="34" charset="0"/>
              </a:endParaRPr>
            </a:p>
          </p:txBody>
        </p:sp>
        <p:sp>
          <p:nvSpPr>
            <p:cNvPr id="57" name="Ovaal 56"/>
            <p:cNvSpPr/>
            <p:nvPr/>
          </p:nvSpPr>
          <p:spPr>
            <a:xfrm>
              <a:off x="2635527" y="5512060"/>
              <a:ext cx="500077" cy="47582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sp>
          <p:nvSpPr>
            <p:cNvPr id="58" name="Ovaal 57"/>
            <p:cNvSpPr/>
            <p:nvPr/>
          </p:nvSpPr>
          <p:spPr>
            <a:xfrm>
              <a:off x="2712125" y="5584944"/>
              <a:ext cx="346880" cy="330060"/>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300" spc="150" dirty="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grpSp>
      <p:sp>
        <p:nvSpPr>
          <p:cNvPr id="59" name="Lijntoelichting 1 58"/>
          <p:cNvSpPr/>
          <p:nvPr/>
        </p:nvSpPr>
        <p:spPr>
          <a:xfrm>
            <a:off x="5327748" y="5818990"/>
            <a:ext cx="1296144" cy="360114"/>
          </a:xfrm>
          <a:prstGeom prst="borderCallout1">
            <a:avLst>
              <a:gd name="adj1" fmla="val 38665"/>
              <a:gd name="adj2" fmla="val -725"/>
              <a:gd name="adj3" fmla="val 55368"/>
              <a:gd name="adj4" fmla="val -35394"/>
            </a:avLst>
          </a:prstGeom>
          <a:solidFill>
            <a:schemeClr val="accent1">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Bulls: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0" name="Vrije vorm 59"/>
          <p:cNvSpPr/>
          <p:nvPr/>
        </p:nvSpPr>
        <p:spPr>
          <a:xfrm>
            <a:off x="1525419" y="3645024"/>
            <a:ext cx="3838669" cy="2344848"/>
          </a:xfrm>
          <a:custGeom>
            <a:avLst/>
            <a:gdLst>
              <a:gd name="connsiteX0" fmla="*/ 0 w 3838669"/>
              <a:gd name="connsiteY0" fmla="*/ 2344848 h 2344848"/>
              <a:gd name="connsiteX1" fmla="*/ 1249378 w 3838669"/>
              <a:gd name="connsiteY1" fmla="*/ 1557196 h 2344848"/>
              <a:gd name="connsiteX2" fmla="*/ 2000816 w 3838669"/>
              <a:gd name="connsiteY2" fmla="*/ 688064 h 2344848"/>
              <a:gd name="connsiteX3" fmla="*/ 3838669 w 3838669"/>
              <a:gd name="connsiteY3" fmla="*/ 0 h 2344848"/>
            </a:gdLst>
            <a:ahLst/>
            <a:cxnLst>
              <a:cxn ang="0">
                <a:pos x="connsiteX0" y="connsiteY0"/>
              </a:cxn>
              <a:cxn ang="0">
                <a:pos x="connsiteX1" y="connsiteY1"/>
              </a:cxn>
              <a:cxn ang="0">
                <a:pos x="connsiteX2" y="connsiteY2"/>
              </a:cxn>
              <a:cxn ang="0">
                <a:pos x="connsiteX3" y="connsiteY3"/>
              </a:cxn>
            </a:cxnLst>
            <a:rect l="l" t="t" r="r" b="b"/>
            <a:pathLst>
              <a:path w="3838669" h="2344848">
                <a:moveTo>
                  <a:pt x="0" y="2344848"/>
                </a:moveTo>
                <a:cubicBezTo>
                  <a:pt x="457954" y="2089087"/>
                  <a:pt x="915909" y="1833327"/>
                  <a:pt x="1249378" y="1557196"/>
                </a:cubicBezTo>
                <a:cubicBezTo>
                  <a:pt x="1582847" y="1281065"/>
                  <a:pt x="1569267" y="947597"/>
                  <a:pt x="2000816" y="688064"/>
                </a:cubicBezTo>
                <a:cubicBezTo>
                  <a:pt x="2432365" y="428531"/>
                  <a:pt x="3536887" y="114677"/>
                  <a:pt x="3838669" y="0"/>
                </a:cubicBezTo>
              </a:path>
            </a:pathLst>
          </a:custGeom>
          <a:noFill/>
          <a:ln w="57150">
            <a:solidFill>
              <a:schemeClr val="accent1">
                <a:lumMod val="75000"/>
              </a:schemeClr>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1" name="Rechthoek 60"/>
          <p:cNvSpPr/>
          <p:nvPr/>
        </p:nvSpPr>
        <p:spPr>
          <a:xfrm>
            <a:off x="4882218" y="3594028"/>
            <a:ext cx="1368152" cy="360114"/>
          </a:xfrm>
          <a:prstGeom prst="rect">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Front-Line</a:t>
            </a:r>
          </a:p>
        </p:txBody>
      </p:sp>
      <p:sp>
        <p:nvSpPr>
          <p:cNvPr id="62" name="Lijntoelichting 1 61"/>
          <p:cNvSpPr/>
          <p:nvPr/>
        </p:nvSpPr>
        <p:spPr>
          <a:xfrm>
            <a:off x="3621913" y="2956699"/>
            <a:ext cx="1800200" cy="360114"/>
          </a:xfrm>
          <a:prstGeom prst="borderCallout1">
            <a:avLst>
              <a:gd name="adj1" fmla="val 48622"/>
              <a:gd name="adj2" fmla="val 151"/>
              <a:gd name="adj3" fmla="val 85921"/>
              <a:gd name="adj4" fmla="val -19153"/>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Bulls: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2867035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has 3 Patriot long range air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air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obtain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full control of the airspace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above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After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elimination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these Patriot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increase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It is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ultimate priority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before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other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actions are taken.</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3 Patriot air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3" name="Afbeelding 2"/>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326510" y="481591"/>
            <a:ext cx="2826612" cy="1884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Afbeelding 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a:off x="3031441" y="4603066"/>
            <a:ext cx="576064" cy="453374"/>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flipH="1">
            <a:off x="600100" y="4005064"/>
            <a:ext cx="1672546" cy="759301"/>
          </a:xfrm>
          <a:prstGeom prst="borderCallout1">
            <a:avLst>
              <a:gd name="adj1" fmla="val 48622"/>
              <a:gd name="adj2" fmla="val 151"/>
              <a:gd name="adj3" fmla="val 96936"/>
              <a:gd name="adj4" fmla="val -43617"/>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locations</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Patriot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2" name="Afgeronde rechthoek 11"/>
          <p:cNvSpPr/>
          <p:nvPr/>
        </p:nvSpPr>
        <p:spPr>
          <a:xfrm>
            <a:off x="3002301" y="5120575"/>
            <a:ext cx="576064" cy="453374"/>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3" name="Afgeronde rechthoek 12"/>
          <p:cNvSpPr/>
          <p:nvPr/>
        </p:nvSpPr>
        <p:spPr>
          <a:xfrm>
            <a:off x="1187624" y="5229200"/>
            <a:ext cx="576064" cy="453374"/>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4" name="Afbeelding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84098" y="3595307"/>
            <a:ext cx="975734" cy="566799"/>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356661710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 important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he was on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vacation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avoid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obtaining</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detailed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information on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troop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supplies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If</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we are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rescueing</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him</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time, NATO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have a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much</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stronger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final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invasion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efforts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we have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about</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1,5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time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him</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Tactical</a:t>
            </a:r>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behind</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NATO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lines</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a:off x="1291548" y="5639406"/>
            <a:ext cx="760172" cy="597906"/>
          </a:xfrm>
          <a:prstGeom prst="roundRect">
            <a:avLst>
              <a:gd name="adj" fmla="val 35761"/>
            </a:avLst>
          </a:prstGeom>
          <a:solidFill>
            <a:srgbClr val="B02200">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2" name="Lijntoelichting 1 11"/>
          <p:cNvSpPr/>
          <p:nvPr/>
        </p:nvSpPr>
        <p:spPr>
          <a:xfrm>
            <a:off x="2051720" y="3140968"/>
            <a:ext cx="1296144" cy="720080"/>
          </a:xfrm>
          <a:prstGeom prst="borderCallout1">
            <a:avLst>
              <a:gd name="adj1" fmla="val 38665"/>
              <a:gd name="adj2" fmla="val -725"/>
              <a:gd name="adj3" fmla="val 84933"/>
              <a:gd name="adj4" fmla="val -35566"/>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4" name="PIJL-LINKS 13"/>
          <p:cNvSpPr/>
          <p:nvPr/>
        </p:nvSpPr>
        <p:spPr>
          <a:xfrm rot="2920347" flipH="1">
            <a:off x="523013" y="4436143"/>
            <a:ext cx="1746290" cy="751348"/>
          </a:xfrm>
          <a:prstGeom prst="leftArrow">
            <a:avLst/>
          </a:prstGeom>
          <a:solidFill>
            <a:schemeClr val="accent2">
              <a:lumMod val="75000"/>
            </a:schemeClr>
          </a:solidFill>
          <a:ln w="1905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p:txBody>
      </p:sp>
      <p:sp>
        <p:nvSpPr>
          <p:cNvPr id="11" name="Lijntoelichting 1 10"/>
          <p:cNvSpPr/>
          <p:nvPr/>
        </p:nvSpPr>
        <p:spPr>
          <a:xfrm>
            <a:off x="2424383" y="5229200"/>
            <a:ext cx="1715570" cy="648072"/>
          </a:xfrm>
          <a:prstGeom prst="borderCallout1">
            <a:avLst>
              <a:gd name="adj1" fmla="val 48622"/>
              <a:gd name="adj2" fmla="val 151"/>
              <a:gd name="adj3" fmla="val 91180"/>
              <a:gd name="adj4" fmla="val -20735"/>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pic>
        <p:nvPicPr>
          <p:cNvPr id="2" name="Afbeelding 1"/>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76056" y="332656"/>
            <a:ext cx="3322237" cy="2016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Afbeelding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8291" y="3099606"/>
            <a:ext cx="975734" cy="573431"/>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148063778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very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important package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we must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should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lost!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Penetrate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lines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remain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undetected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low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stay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low,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avoid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engagement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package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return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home base in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behind</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lines</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Afbeelding 4"/>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364088" y="532443"/>
            <a:ext cx="2880320" cy="16669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Lijntoelichting 1 14"/>
          <p:cNvSpPr/>
          <p:nvPr/>
        </p:nvSpPr>
        <p:spPr>
          <a:xfrm>
            <a:off x="2255936" y="2911719"/>
            <a:ext cx="1512168" cy="589817"/>
          </a:xfrm>
          <a:prstGeom prst="borderCallout1">
            <a:avLst>
              <a:gd name="adj1" fmla="val 38665"/>
              <a:gd name="adj2" fmla="val -725"/>
              <a:gd name="adj3" fmla="val 148769"/>
              <a:gd name="adj4" fmla="val -29045"/>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6" name="PIJL-LINKS 15"/>
          <p:cNvSpPr/>
          <p:nvPr/>
        </p:nvSpPr>
        <p:spPr>
          <a:xfrm rot="2920347" flipH="1">
            <a:off x="1706406" y="4227211"/>
            <a:ext cx="1746290" cy="751348"/>
          </a:xfrm>
          <a:prstGeom prst="leftArrow">
            <a:avLst/>
          </a:prstGeom>
          <a:solidFill>
            <a:schemeClr val="accent2">
              <a:lumMod val="75000"/>
            </a:schemeClr>
          </a:solidFill>
          <a:ln w="1905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Package delivery</a:t>
            </a:r>
          </a:p>
        </p:txBody>
      </p:sp>
      <p:sp>
        <p:nvSpPr>
          <p:cNvPr id="18" name="Afgeronde rechthoek 17"/>
          <p:cNvSpPr/>
          <p:nvPr/>
        </p:nvSpPr>
        <p:spPr>
          <a:xfrm>
            <a:off x="2915816" y="5877272"/>
            <a:ext cx="360040" cy="324162"/>
          </a:xfrm>
          <a:prstGeom prst="roundRect">
            <a:avLst>
              <a:gd name="adj" fmla="val 35761"/>
            </a:avLst>
          </a:prstGeom>
          <a:solidFill>
            <a:srgbClr val="B02200">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7" name="Lijntoelichting 1 16"/>
          <p:cNvSpPr/>
          <p:nvPr/>
        </p:nvSpPr>
        <p:spPr>
          <a:xfrm flipH="1">
            <a:off x="1301050" y="5367926"/>
            <a:ext cx="1343695" cy="648072"/>
          </a:xfrm>
          <a:prstGeom prst="borderCallout1">
            <a:avLst>
              <a:gd name="adj1" fmla="val 48622"/>
              <a:gd name="adj2" fmla="val 151"/>
              <a:gd name="adj3" fmla="val 91180"/>
              <a:gd name="adj4" fmla="val -20735"/>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a:t>
            </a:r>
          </a:p>
        </p:txBody>
      </p:sp>
      <p:pic>
        <p:nvPicPr>
          <p:cNvPr id="11" name="Afbeelding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8194" y="3041782"/>
            <a:ext cx="975734" cy="573431"/>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374034740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3 SAM SA-6 batteries are awaiting activation by launcher control engineers. Use the MI-8 helicopters to load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engineers from 2 pick-up centers “Alpha” and “Beta”. Once the engineers are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your helicopter, fly to one of the 3 SA-6 launcher sites. Your co-pilot will provide you with directions during flight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towards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SA-6 installations. Deploying engineers at an activated SA-6 installation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repair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938992"/>
          </a:xfrm>
          <a:prstGeom prst="rect">
            <a:avLst/>
          </a:prstGeom>
          <a:noFill/>
        </p:spPr>
        <p:txBody>
          <a:bodyPr wrap="square" lIns="91440" tIns="45720" rIns="91440" bIns="45720">
            <a:spAutoFit/>
          </a:bodyPr>
          <a:lstStyle/>
          <a:p>
            <a:r>
              <a:rPr lang="nl-NL" sz="36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 engineers from Tskinvali to activate the SA-6 launchers.</a:t>
            </a:r>
            <a:endPar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Lijntoelichting 1 21"/>
          <p:cNvSpPr/>
          <p:nvPr/>
        </p:nvSpPr>
        <p:spPr>
          <a:xfrm>
            <a:off x="2255936" y="2911719"/>
            <a:ext cx="1512168" cy="589817"/>
          </a:xfrm>
          <a:prstGeom prst="borderCallout1">
            <a:avLst>
              <a:gd name="adj1" fmla="val 38665"/>
              <a:gd name="adj2" fmla="val -725"/>
              <a:gd name="adj3" fmla="val 148769"/>
              <a:gd name="adj4" fmla="val -29045"/>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4" name="Afgeronde rechthoek 23"/>
          <p:cNvSpPr/>
          <p:nvPr/>
        </p:nvSpPr>
        <p:spPr>
          <a:xfrm>
            <a:off x="2268591" y="3800170"/>
            <a:ext cx="360040" cy="324162"/>
          </a:xfrm>
          <a:prstGeom prst="roundRect">
            <a:avLst>
              <a:gd name="adj" fmla="val 35761"/>
            </a:avLst>
          </a:prstGeom>
          <a:solidFill>
            <a:srgbClr val="B02200">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5" name="Lijntoelichting 1 24"/>
          <p:cNvSpPr/>
          <p:nvPr/>
        </p:nvSpPr>
        <p:spPr>
          <a:xfrm>
            <a:off x="2889403" y="3638215"/>
            <a:ext cx="1368152" cy="648072"/>
          </a:xfrm>
          <a:prstGeom prst="borderCallout1">
            <a:avLst>
              <a:gd name="adj1" fmla="val 48622"/>
              <a:gd name="adj2" fmla="val 151"/>
              <a:gd name="adj3" fmla="val 54436"/>
              <a:gd name="adj4" fmla="val -17787"/>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 of </a:t>
            </a:r>
          </a:p>
          <a:p>
            <a:pPr algn="ct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SA-6 launchers</a:t>
            </a:r>
          </a:p>
        </p:txBody>
      </p:sp>
      <p:sp>
        <p:nvSpPr>
          <p:cNvPr id="26" name="Afgeronde rechthoek 25"/>
          <p:cNvSpPr/>
          <p:nvPr/>
        </p:nvSpPr>
        <p:spPr>
          <a:xfrm>
            <a:off x="1322340" y="3928691"/>
            <a:ext cx="360040" cy="324162"/>
          </a:xfrm>
          <a:prstGeom prst="roundRect">
            <a:avLst>
              <a:gd name="adj" fmla="val 35761"/>
            </a:avLst>
          </a:prstGeom>
          <a:solidFill>
            <a:srgbClr val="B02200">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8" name="Afgeronde rechthoek 27"/>
          <p:cNvSpPr/>
          <p:nvPr/>
        </p:nvSpPr>
        <p:spPr>
          <a:xfrm>
            <a:off x="1115616" y="4689014"/>
            <a:ext cx="360040" cy="324162"/>
          </a:xfrm>
          <a:prstGeom prst="roundRect">
            <a:avLst>
              <a:gd name="adj" fmla="val 35761"/>
            </a:avLst>
          </a:prstGeom>
          <a:solidFill>
            <a:srgbClr val="B02200">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3" name="Afbeelding 2"/>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2187" y="295089"/>
            <a:ext cx="3640353" cy="21365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Afbeelding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4513" y="2996049"/>
            <a:ext cx="975734" cy="573431"/>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151355009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3" name="Afbeelding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470942"/>
            <a:ext cx="7880515" cy="5910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hthoek 13"/>
          <p:cNvSpPr/>
          <p:nvPr/>
        </p:nvSpPr>
        <p:spPr>
          <a:xfrm>
            <a:off x="745868" y="500264"/>
            <a:ext cx="7642556" cy="5632311"/>
          </a:xfrm>
          <a:prstGeom prst="rect">
            <a:avLst/>
          </a:prstGeom>
          <a:noFill/>
        </p:spPr>
        <p:txBody>
          <a:bodyPr wrap="square" lIns="91440" tIns="45720" rIns="91440" bIns="45720">
            <a:spAutoFit/>
          </a:bodyPr>
          <a:lstStyle/>
          <a:p>
            <a:endParaRPr lang="nl-NL" sz="3600" b="1"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lgn="ctr"/>
            <a:r>
              <a:rPr lang="nl-NL" sz="3600" b="1"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Mission </a:t>
            </a:r>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End</a:t>
            </a:r>
          </a:p>
          <a:p>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wins</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BLUE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Coalition</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Missions are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completed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have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arrived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a:buFontTx/>
              <a:buChar char="-"/>
            </a:pPr>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wins</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RED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Coalition</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Missions are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completed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have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arrived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a:buFontTx/>
              <a:buChar char="-"/>
            </a:pPr>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b="1"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b="1"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r>
              <a:rPr lang="nl-NL" b="1"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Successful </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arrival</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requires</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least</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10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target zone.</a:t>
            </a:r>
          </a:p>
          <a:p>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Duration</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Mission: 4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hours</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until</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reset.</a:t>
            </a:r>
          </a:p>
        </p:txBody>
      </p:sp>
    </p:spTree>
    <p:extLst>
      <p:ext uri="{BB962C8B-B14F-4D97-AF65-F5344CB8AC3E}">
        <p14:creationId xmlns:p14="http://schemas.microsoft.com/office/powerpoint/2010/main" val="159852900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015663"/>
          </a:xfrm>
          <a:prstGeom prst="rect">
            <a:avLst/>
          </a:prstGeom>
          <a:noFill/>
        </p:spPr>
        <p:txBody>
          <a:bodyPr wrap="square" lIns="91440" tIns="45720" rIns="91440" bIns="45720">
            <a:spAutoFit/>
          </a:bodyPr>
          <a:lstStyle/>
          <a:p>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Scoring System</a:t>
            </a:r>
          </a:p>
        </p:txBody>
      </p:sp>
      <p:sp>
        <p:nvSpPr>
          <p:cNvPr id="17" name="Rechthoek 16"/>
          <p:cNvSpPr/>
          <p:nvPr/>
        </p:nvSpPr>
        <p:spPr>
          <a:xfrm>
            <a:off x="463536" y="1628800"/>
            <a:ext cx="8140911" cy="4680520"/>
          </a:xfrm>
          <a:prstGeom prst="rect">
            <a:avLst/>
          </a:prstGeom>
          <a:noFill/>
        </p:spPr>
        <p:txBody>
          <a:bodyPr wrap="square" lIns="91440" tIns="45720" rIns="91440" bIns="45720">
            <a:noAutofit/>
          </a:bodyPr>
          <a:lstStyle/>
          <a:p>
            <a:pPr defTabSz="717550">
              <a:tabLst>
                <a:tab pos="2868613" algn="l"/>
              </a:tabLst>
            </a:pP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multi</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contains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new scoring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mechanism</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which</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tracking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logging</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achievements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collateral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damage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caused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en-US"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Show the scoring through the COMMUNICATIONS MENU (F10):</a:t>
            </a:r>
          </a:p>
          <a:p>
            <a:pPr defTabSz="717550">
              <a:tabLst>
                <a:tab pos="1077913" algn="l"/>
              </a:tabLst>
            </a:pPr>
            <a:r>
              <a:rPr lang="en-US" sz="2000"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-&gt; Scoring 	-&gt; Report all Player Scores	</a:t>
            </a:r>
          </a:p>
          <a:p>
            <a:pPr defTabSz="717550">
              <a:tabLst>
                <a:tab pos="1077913" algn="l"/>
              </a:tabLst>
            </a:pPr>
            <a:r>
              <a:rPr lang="en-US" sz="2000"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		-&gt; Report current Player Log (not implemented yet)</a:t>
            </a:r>
            <a:endParaRPr lang="nl-NL" sz="2000"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endParaRPr>
          </a:p>
        </p:txBody>
      </p:sp>
      <p:graphicFrame>
        <p:nvGraphicFramePr>
          <p:cNvPr id="4" name="Tabel 3"/>
          <p:cNvGraphicFramePr>
            <a:graphicFrameLocks noGrp="1"/>
          </p:cNvGraphicFramePr>
          <p:nvPr>
            <p:extLst>
              <p:ext uri="{D42A27DB-BD31-4B8C-83A1-F6EECF244321}">
                <p14:modId xmlns:p14="http://schemas.microsoft.com/office/powerpoint/2010/main" val="2060697120"/>
              </p:ext>
            </p:extLst>
          </p:nvPr>
        </p:nvGraphicFramePr>
        <p:xfrm>
          <a:off x="852261" y="2535024"/>
          <a:ext cx="7392147" cy="2550160"/>
        </p:xfrm>
        <a:graphic>
          <a:graphicData uri="http://schemas.openxmlformats.org/drawingml/2006/table">
            <a:tbl>
              <a:tblPr firstRow="1" bandRow="1">
                <a:tableStyleId>{5940675A-B579-460E-94D1-54222C63F5DA}</a:tableStyleId>
              </a:tblPr>
              <a:tblGrid>
                <a:gridCol w="2464047">
                  <a:extLst>
                    <a:ext uri="{9D8B030D-6E8A-4147-A177-3AD203B41FA5}">
                      <a16:colId xmlns:a16="http://schemas.microsoft.com/office/drawing/2014/main" val="20000"/>
                    </a:ext>
                  </a:extLst>
                </a:gridCol>
                <a:gridCol w="1232025">
                  <a:extLst>
                    <a:ext uri="{9D8B030D-6E8A-4147-A177-3AD203B41FA5}">
                      <a16:colId xmlns:a16="http://schemas.microsoft.com/office/drawing/2014/main" val="20001"/>
                    </a:ext>
                  </a:extLst>
                </a:gridCol>
                <a:gridCol w="1232025">
                  <a:extLst>
                    <a:ext uri="{9D8B030D-6E8A-4147-A177-3AD203B41FA5}">
                      <a16:colId xmlns:a16="http://schemas.microsoft.com/office/drawing/2014/main" val="20002"/>
                    </a:ext>
                  </a:extLst>
                </a:gridCol>
                <a:gridCol w="1232025">
                  <a:extLst>
                    <a:ext uri="{9D8B030D-6E8A-4147-A177-3AD203B41FA5}">
                      <a16:colId xmlns:a16="http://schemas.microsoft.com/office/drawing/2014/main" val="20003"/>
                    </a:ext>
                  </a:extLst>
                </a:gridCol>
                <a:gridCol w="1232025">
                  <a:extLst>
                    <a:ext uri="{9D8B030D-6E8A-4147-A177-3AD203B41FA5}">
                      <a16:colId xmlns:a16="http://schemas.microsoft.com/office/drawing/2014/main" val="20004"/>
                    </a:ext>
                  </a:extLst>
                </a:gridCol>
              </a:tblGrid>
              <a:tr h="370840">
                <a:tc>
                  <a:txBody>
                    <a:bodyPr/>
                    <a:lstStyle/>
                    <a:p>
                      <a:pPr algn="ctr"/>
                      <a:r>
                        <a:rPr lang="nl-BE" sz="2000" b="1" dirty="0">
                          <a:solidFill>
                            <a:schemeClr val="bg1"/>
                          </a:solidFill>
                          <a:latin typeface="Agency FB" panose="020B0503020202020204" pitchFamily="34" charset="0"/>
                        </a:rPr>
                        <a:t>Event</a:t>
                      </a:r>
                      <a:endParaRPr lang="en-US" sz="20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6848"/>
                    </a:solidFill>
                  </a:tcPr>
                </a:tc>
                <a:tc gridSpan="2">
                  <a:txBody>
                    <a:bodyPr/>
                    <a:lstStyle/>
                    <a:p>
                      <a:pPr algn="ctr"/>
                      <a:r>
                        <a:rPr lang="nl-BE" sz="2000" b="1" dirty="0">
                          <a:solidFill>
                            <a:schemeClr val="bg1"/>
                          </a:solidFill>
                          <a:latin typeface="Agency FB" panose="020B0503020202020204" pitchFamily="34" charset="0"/>
                        </a:rPr>
                        <a:t>Score</a:t>
                      </a:r>
                      <a:endParaRPr lang="en-US" sz="20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6848"/>
                    </a:solidFill>
                  </a:tcPr>
                </a:tc>
                <a:tc hMerge="1">
                  <a:txBody>
                    <a:bodyPr/>
                    <a:lstStyle/>
                    <a:p>
                      <a:endParaRPr lang="en-US"/>
                    </a:p>
                  </a:txBody>
                  <a:tcPr/>
                </a:tc>
                <a:tc gridSpan="2">
                  <a:txBody>
                    <a:bodyPr/>
                    <a:lstStyle/>
                    <a:p>
                      <a:pPr algn="ctr"/>
                      <a:r>
                        <a:rPr lang="nl-BE" sz="2000" b="1" dirty="0">
                          <a:solidFill>
                            <a:schemeClr val="bg1"/>
                          </a:solidFill>
                          <a:latin typeface="Agency FB" panose="020B0503020202020204" pitchFamily="34" charset="0"/>
                        </a:rPr>
                        <a:t>Penalty</a:t>
                      </a:r>
                      <a:endParaRPr lang="en-US" sz="20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6848"/>
                    </a:solidFill>
                  </a:tcPr>
                </a:tc>
                <a:tc hMerge="1">
                  <a:txBody>
                    <a:bodyPr/>
                    <a:lstStyle/>
                    <a:p>
                      <a:endParaRPr lang="en-US"/>
                    </a:p>
                  </a:txBody>
                  <a:tcPr/>
                </a:tc>
                <a:extLst>
                  <a:ext uri="{0D108BD9-81ED-4DB2-BD59-A6C34878D82A}">
                    <a16:rowId xmlns:a16="http://schemas.microsoft.com/office/drawing/2014/main" val="10000"/>
                  </a:ext>
                </a:extLst>
              </a:tr>
              <a:tr h="370840">
                <a:tc>
                  <a:txBody>
                    <a:bodyPr/>
                    <a:lstStyle/>
                    <a:p>
                      <a:pPr algn="ctr"/>
                      <a:r>
                        <a:rPr lang="nl-BE" sz="1600" b="1" dirty="0">
                          <a:solidFill>
                            <a:schemeClr val="bg1"/>
                          </a:solidFill>
                          <a:latin typeface="Agency FB" panose="020B0503020202020204" pitchFamily="34" charset="0"/>
                        </a:rPr>
                        <a:t>Hit Unit</a:t>
                      </a:r>
                      <a:endParaRPr lang="en-US" sz="16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err="1">
                          <a:solidFill>
                            <a:schemeClr val="bg1"/>
                          </a:solidFill>
                          <a:latin typeface="Agency FB" panose="020B0503020202020204" pitchFamily="34" charset="0"/>
                        </a:rPr>
                        <a:t>Enemy</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a:solidFill>
                            <a:schemeClr val="bg1"/>
                          </a:solidFill>
                          <a:latin typeface="Agency FB" panose="020B0503020202020204" pitchFamily="34" charset="0"/>
                        </a:rPr>
                        <a:t>+1</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err="1">
                          <a:solidFill>
                            <a:schemeClr val="bg1"/>
                          </a:solidFill>
                          <a:latin typeface="Agency FB" panose="020B0503020202020204" pitchFamily="34" charset="0"/>
                        </a:rPr>
                        <a:t>Friendly</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a:solidFill>
                            <a:schemeClr val="bg1"/>
                          </a:solidFill>
                          <a:latin typeface="Agency FB" panose="020B0503020202020204" pitchFamily="34" charset="0"/>
                        </a:rPr>
                        <a:t>-5</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extLst>
                  <a:ext uri="{0D108BD9-81ED-4DB2-BD59-A6C34878D82A}">
                    <a16:rowId xmlns:a16="http://schemas.microsoft.com/office/drawing/2014/main" val="10001"/>
                  </a:ext>
                </a:extLst>
              </a:tr>
              <a:tr h="370840">
                <a:tc>
                  <a:txBody>
                    <a:bodyPr/>
                    <a:lstStyle/>
                    <a:p>
                      <a:pPr algn="ctr"/>
                      <a:r>
                        <a:rPr lang="nl-BE" sz="1600" b="1" dirty="0" err="1">
                          <a:solidFill>
                            <a:schemeClr val="bg1"/>
                          </a:solidFill>
                          <a:latin typeface="Agency FB" panose="020B0503020202020204" pitchFamily="34" charset="0"/>
                        </a:rPr>
                        <a:t>Kill</a:t>
                      </a:r>
                      <a:r>
                        <a:rPr lang="nl-BE" sz="1600" b="1" dirty="0">
                          <a:solidFill>
                            <a:schemeClr val="bg1"/>
                          </a:solidFill>
                          <a:latin typeface="Agency FB" panose="020B0503020202020204" pitchFamily="34" charset="0"/>
                        </a:rPr>
                        <a:t> Unit</a:t>
                      </a:r>
                      <a:endParaRPr lang="en-US" sz="16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err="1">
                          <a:solidFill>
                            <a:schemeClr val="bg1"/>
                          </a:solidFill>
                          <a:latin typeface="Agency FB" panose="020B0503020202020204" pitchFamily="34" charset="0"/>
                        </a:rPr>
                        <a:t>Enemy</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a:solidFill>
                            <a:schemeClr val="bg1"/>
                          </a:solidFill>
                          <a:latin typeface="Agency FB" panose="020B0503020202020204" pitchFamily="34" charset="0"/>
                        </a:rPr>
                        <a:t>+10</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err="1">
                          <a:solidFill>
                            <a:schemeClr val="bg1"/>
                          </a:solidFill>
                          <a:latin typeface="Agency FB" panose="020B0503020202020204" pitchFamily="34" charset="0"/>
                        </a:rPr>
                        <a:t>Friendly</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a:solidFill>
                            <a:schemeClr val="bg1"/>
                          </a:solidFill>
                          <a:latin typeface="Agency FB" panose="020B0503020202020204" pitchFamily="34" charset="0"/>
                        </a:rPr>
                        <a:t>-25</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extLst>
                  <a:ext uri="{0D108BD9-81ED-4DB2-BD59-A6C34878D82A}">
                    <a16:rowId xmlns:a16="http://schemas.microsoft.com/office/drawing/2014/main" val="10002"/>
                  </a:ext>
                </a:extLst>
              </a:tr>
              <a:tr h="370840">
                <a:tc>
                  <a:txBody>
                    <a:bodyPr/>
                    <a:lstStyle/>
                    <a:p>
                      <a:pPr algn="ctr"/>
                      <a:r>
                        <a:rPr lang="nl-BE" sz="1600" b="1" dirty="0">
                          <a:solidFill>
                            <a:schemeClr val="bg1"/>
                          </a:solidFill>
                          <a:latin typeface="Agency FB" panose="020B0503020202020204" pitchFamily="34" charset="0"/>
                        </a:rPr>
                        <a:t>Change</a:t>
                      </a:r>
                      <a:endParaRPr lang="en-US" sz="16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err="1">
                          <a:solidFill>
                            <a:schemeClr val="bg1"/>
                          </a:solidFill>
                          <a:latin typeface="Agency FB" panose="020B0503020202020204" pitchFamily="34" charset="0"/>
                        </a:rPr>
                        <a:t>Coalition</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a:solidFill>
                            <a:schemeClr val="bg1"/>
                          </a:solidFill>
                          <a:latin typeface="Agency FB" panose="020B0503020202020204" pitchFamily="34" charset="0"/>
                        </a:rPr>
                        <a:t>-50</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extLst>
                  <a:ext uri="{0D108BD9-81ED-4DB2-BD59-A6C34878D82A}">
                    <a16:rowId xmlns:a16="http://schemas.microsoft.com/office/drawing/2014/main" val="10003"/>
                  </a:ext>
                </a:extLst>
              </a:tr>
              <a:tr h="370840">
                <a:tc>
                  <a:txBody>
                    <a:bodyPr/>
                    <a:lstStyle/>
                    <a:p>
                      <a:pPr algn="ctr"/>
                      <a:r>
                        <a:rPr lang="nl-BE" sz="1600" b="1" dirty="0" err="1">
                          <a:solidFill>
                            <a:schemeClr val="bg1"/>
                          </a:solidFill>
                          <a:latin typeface="Agency FB" panose="020B0503020202020204" pitchFamily="34" charset="0"/>
                        </a:rPr>
                        <a:t>Achieve</a:t>
                      </a:r>
                      <a:endParaRPr lang="en-US" sz="16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a:solidFill>
                            <a:schemeClr val="bg1"/>
                          </a:solidFill>
                          <a:latin typeface="Agency FB" panose="020B0503020202020204" pitchFamily="34" charset="0"/>
                        </a:rPr>
                        <a:t>Mission </a:t>
                      </a:r>
                      <a:r>
                        <a:rPr lang="nl-BE" sz="1600" b="1" dirty="0" err="1">
                          <a:solidFill>
                            <a:schemeClr val="bg1"/>
                          </a:solidFill>
                          <a:latin typeface="Agency FB" panose="020B0503020202020204" pitchFamily="34" charset="0"/>
                        </a:rPr>
                        <a:t>Task</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a:solidFill>
                            <a:schemeClr val="bg1"/>
                          </a:solidFill>
                          <a:latin typeface="Agency FB" panose="020B0503020202020204" pitchFamily="34" charset="0"/>
                        </a:rPr>
                        <a:t>+25</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extLst>
                  <a:ext uri="{0D108BD9-81ED-4DB2-BD59-A6C34878D82A}">
                    <a16:rowId xmlns:a16="http://schemas.microsoft.com/office/drawing/2014/main" val="10004"/>
                  </a:ext>
                </a:extLst>
              </a:tr>
              <a:tr h="370840">
                <a:tc>
                  <a:txBody>
                    <a:bodyPr/>
                    <a:lstStyle/>
                    <a:p>
                      <a:pPr algn="ctr"/>
                      <a:r>
                        <a:rPr lang="nl-BE" sz="1600" b="1" dirty="0">
                          <a:solidFill>
                            <a:schemeClr val="bg1"/>
                          </a:solidFill>
                          <a:latin typeface="Agency FB" panose="020B0503020202020204" pitchFamily="34" charset="0"/>
                        </a:rPr>
                        <a:t>Complete</a:t>
                      </a:r>
                      <a:endParaRPr lang="en-US" sz="16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a:solidFill>
                            <a:schemeClr val="bg1"/>
                          </a:solidFill>
                          <a:latin typeface="Agency FB" panose="020B0503020202020204" pitchFamily="34" charset="0"/>
                        </a:rPr>
                        <a:t>Mission</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a:solidFill>
                            <a:schemeClr val="bg1"/>
                          </a:solidFill>
                          <a:latin typeface="Agency FB" panose="020B0503020202020204" pitchFamily="34" charset="0"/>
                        </a:rPr>
                        <a:t>+100</a:t>
                      </a:r>
                    </a:p>
                    <a:p>
                      <a:pPr algn="ctr"/>
                      <a:r>
                        <a:rPr lang="nl-BE" sz="1100" b="1" dirty="0">
                          <a:solidFill>
                            <a:schemeClr val="bg1"/>
                          </a:solidFill>
                          <a:latin typeface="Agency FB" panose="020B0503020202020204" pitchFamily="34" charset="0"/>
                        </a:rPr>
                        <a:t>(</a:t>
                      </a:r>
                      <a:r>
                        <a:rPr lang="nl-BE" sz="1100" b="1" dirty="0" err="1">
                          <a:solidFill>
                            <a:schemeClr val="bg1"/>
                          </a:solidFill>
                          <a:latin typeface="Agency FB" panose="020B0503020202020204" pitchFamily="34" charset="0"/>
                        </a:rPr>
                        <a:t>each</a:t>
                      </a:r>
                      <a:r>
                        <a:rPr lang="nl-BE" sz="1100" b="1" baseline="0" dirty="0">
                          <a:solidFill>
                            <a:schemeClr val="bg1"/>
                          </a:solidFill>
                          <a:latin typeface="Agency FB" panose="020B0503020202020204" pitchFamily="34" charset="0"/>
                        </a:rPr>
                        <a:t> </a:t>
                      </a:r>
                      <a:r>
                        <a:rPr lang="nl-BE" sz="1100" b="1" baseline="0" dirty="0" err="1">
                          <a:solidFill>
                            <a:schemeClr val="bg1"/>
                          </a:solidFill>
                          <a:latin typeface="Agency FB" panose="020B0503020202020204" pitchFamily="34" charset="0"/>
                        </a:rPr>
                        <a:t>player</a:t>
                      </a:r>
                      <a:r>
                        <a:rPr lang="nl-BE" sz="1100" b="1" baseline="0" dirty="0">
                          <a:solidFill>
                            <a:schemeClr val="bg1"/>
                          </a:solidFill>
                          <a:latin typeface="Agency FB" panose="020B0503020202020204" pitchFamily="34" charset="0"/>
                        </a:rPr>
                        <a:t> </a:t>
                      </a:r>
                      <a:r>
                        <a:rPr lang="nl-BE" sz="1100" b="1" baseline="0" dirty="0" err="1">
                          <a:solidFill>
                            <a:schemeClr val="bg1"/>
                          </a:solidFill>
                          <a:latin typeface="Agency FB" panose="020B0503020202020204" pitchFamily="34" charset="0"/>
                        </a:rPr>
                        <a:t>who</a:t>
                      </a:r>
                      <a:r>
                        <a:rPr lang="nl-BE" sz="1100" b="1" baseline="0" dirty="0">
                          <a:solidFill>
                            <a:schemeClr val="bg1"/>
                          </a:solidFill>
                          <a:latin typeface="Agency FB" panose="020B0503020202020204" pitchFamily="34" charset="0"/>
                        </a:rPr>
                        <a:t> </a:t>
                      </a:r>
                      <a:r>
                        <a:rPr lang="nl-BE" sz="1100" b="1" baseline="0" dirty="0" err="1">
                          <a:solidFill>
                            <a:schemeClr val="bg1"/>
                          </a:solidFill>
                          <a:latin typeface="Agency FB" panose="020B0503020202020204" pitchFamily="34" charset="0"/>
                        </a:rPr>
                        <a:t>contributed</a:t>
                      </a:r>
                      <a:r>
                        <a:rPr lang="nl-BE" sz="1100" b="1" baseline="0" dirty="0">
                          <a:solidFill>
                            <a:schemeClr val="bg1"/>
                          </a:solidFill>
                          <a:latin typeface="Agency FB" panose="020B0503020202020204" pitchFamily="34" charset="0"/>
                        </a:rPr>
                        <a:t>)</a:t>
                      </a:r>
                      <a:endParaRPr lang="en-US" sz="11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7568843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015663"/>
          </a:xfrm>
          <a:prstGeom prst="rect">
            <a:avLst/>
          </a:prstGeom>
          <a:noFill/>
        </p:spPr>
        <p:txBody>
          <a:bodyPr wrap="square" lIns="91440" tIns="45720" rIns="91440" bIns="45720">
            <a:spAutoFit/>
          </a:bodyPr>
          <a:lstStyle/>
          <a:p>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Scoring System</a:t>
            </a:r>
          </a:p>
        </p:txBody>
      </p:sp>
      <p:sp>
        <p:nvSpPr>
          <p:cNvPr id="17" name="Rechthoek 16"/>
          <p:cNvSpPr/>
          <p:nvPr/>
        </p:nvSpPr>
        <p:spPr>
          <a:xfrm>
            <a:off x="463537" y="1628800"/>
            <a:ext cx="8140911" cy="4680520"/>
          </a:xfrm>
          <a:prstGeom prst="rect">
            <a:avLst/>
          </a:prstGeom>
          <a:noFill/>
        </p:spPr>
        <p:txBody>
          <a:bodyPr wrap="square" lIns="91440" tIns="45720" rIns="91440" bIns="45720">
            <a:noAutofit/>
          </a:bodyPr>
          <a:lstStyle/>
          <a:p>
            <a:pPr defTabSz="717550">
              <a:tabLst>
                <a:tab pos="2868613" algn="l"/>
              </a:tabLst>
            </a:pPr>
            <a:r>
              <a:rPr lang="en-US"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Show the scoring through the COMMUNICATIONS MENU (F10):</a:t>
            </a:r>
          </a:p>
          <a:p>
            <a:pPr defTabSz="717550">
              <a:tabLst>
                <a:tab pos="1077913" algn="l"/>
              </a:tabLst>
            </a:pPr>
            <a:r>
              <a:rPr lang="en-US"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-&gt; Scoring 	-&gt; Report all Player Scores	</a:t>
            </a:r>
          </a:p>
          <a:p>
            <a:pPr defTabSz="717550">
              <a:tabLst>
                <a:tab pos="2868613" algn="l"/>
              </a:tabLst>
            </a:pPr>
            <a:endPar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scores are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displayed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endParaRPr lang="nl-NL" sz="1600" b="1"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1600" b="1" spc="150" dirty="0" err="1">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Player</a:t>
            </a:r>
            <a:r>
              <a:rPr lang="nl-NL" sz="1600" b="1"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 Scores:</a:t>
            </a:r>
          </a:p>
          <a:p>
            <a:pPr defTabSz="717550">
              <a:tabLst>
                <a:tab pos="2868613" algn="l"/>
              </a:tabLst>
            </a:pPr>
            <a:r>
              <a:rPr lang="nl-NL" sz="1600" spc="150" dirty="0" err="1">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Player</a:t>
            </a:r>
            <a:r>
              <a:rPr lang="nl-NL" sz="1600"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Player</a:t>
            </a:r>
            <a:r>
              <a:rPr lang="nl-NL" sz="1600"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 Name’ = Total Score (Score, -Penalty)</a:t>
            </a:r>
          </a:p>
          <a:p>
            <a:pPr defTabSz="717550">
              <a:tabLst>
                <a:tab pos="2868613" algn="l"/>
              </a:tabLst>
            </a:pPr>
            <a:endParaRPr lang="nl-NL" spc="150" dirty="0">
              <a:ln w="10160">
                <a:solidFill>
                  <a:prstClr val="white"/>
                </a:solid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Depending</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achievements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line is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completed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event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summaries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Ground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Units,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Tasks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Coalition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Penalties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endParaRPr lang="nl-NL" sz="20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1258888" algn="l"/>
                <a:tab pos="2868613" algn="l"/>
              </a:tabLst>
            </a:pPr>
            <a:r>
              <a:rPr lang="nl-NL" sz="1600" b="1" spc="150" dirty="0" err="1">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Coalition</a:t>
            </a:r>
            <a:r>
              <a:rPr lang="nl-NL" sz="1600" b="1"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Hits: (Score;-Penalty)(#Hits;-#Hits)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(Score;-Penalty)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1258888" algn="l"/>
                <a:tab pos="2868613" algn="l"/>
              </a:tabLst>
            </a:pPr>
            <a:r>
              <a:rPr lang="nl-NL" sz="1600" b="1"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Helicopter</a:t>
            </a:r>
            <a:r>
              <a:rPr lang="nl-NL" sz="1600" b="1"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Hits: (Score;-Penalty)(#Hits;-#Hits)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(Score;-Penalty)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1258888" algn="l"/>
                <a:tab pos="2868613" algn="l"/>
              </a:tabLst>
            </a:pPr>
            <a:r>
              <a:rPr lang="nl-NL" sz="1600" b="1"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Plane</a:t>
            </a:r>
            <a:r>
              <a:rPr lang="nl-NL" sz="1600" b="1"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Hits: (Score;-Penalty)(#Hits;-#Hits)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(Score;-Penalty)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1258888" algn="l"/>
                <a:tab pos="2868613" algn="l"/>
              </a:tabLst>
            </a:pPr>
            <a:r>
              <a:rPr lang="nl-NL" sz="1600" b="1"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Ship</a:t>
            </a:r>
            <a:r>
              <a:rPr lang="nl-NL" sz="1600" b="1"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Hits: (Score;-Penalty)(#Hits;-#Hits)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(Score;-Penalty)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1258888" algn="l"/>
                <a:tab pos="2868613" algn="l"/>
              </a:tabLst>
            </a:pPr>
            <a:r>
              <a:rPr lang="nl-NL" sz="1600" b="1"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Tasks</a:t>
            </a:r>
            <a:r>
              <a:rPr lang="nl-NL" sz="1600" b="1"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Score   </a:t>
            </a:r>
            <a:r>
              <a:rPr lang="nl-NL" sz="1600" b="1"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Mission:	</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Score ( ‘Mission Name(s)’ )</a:t>
            </a:r>
          </a:p>
          <a:p>
            <a:pPr defTabSz="717550">
              <a:tabLst>
                <a:tab pos="1258888" algn="l"/>
                <a:tab pos="2868613" algn="l"/>
              </a:tabLst>
            </a:pPr>
            <a:r>
              <a:rPr lang="nl-NL" sz="1600" b="1"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Coalition</a:t>
            </a:r>
            <a:r>
              <a:rPr lang="nl-NL" sz="1600" b="1"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-Penalty (# changes)</a:t>
            </a:r>
          </a:p>
        </p:txBody>
      </p:sp>
    </p:spTree>
    <p:extLst>
      <p:ext uri="{BB962C8B-B14F-4D97-AF65-F5344CB8AC3E}">
        <p14:creationId xmlns:p14="http://schemas.microsoft.com/office/powerpoint/2010/main" val="333123754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3995936" y="3789040"/>
            <a:ext cx="4752776" cy="2506176"/>
          </a:xfrm>
          <a:prstGeom prst="rect">
            <a:avLst/>
          </a:prstGeom>
          <a:noFill/>
        </p:spPr>
        <p:txBody>
          <a:bodyPr wrap="square" lIns="91440" tIns="45720" rIns="91440" bIns="45720">
            <a:noAutofit/>
          </a:bodyPr>
          <a:lstStyle/>
          <a:p>
            <a:pPr defTabSz="717550">
              <a:tabLst>
                <a:tab pos="2868613" algn="l"/>
              </a:tabLst>
            </a:pP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co-pilot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indicate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flight in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terms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angle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degrees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distance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km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zone.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equipped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radio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compass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indicator instrument,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provides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heading</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instrument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turn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correct zone. </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015663"/>
          </a:xfrm>
          <a:prstGeom prst="rect">
            <a:avLst/>
          </a:prstGeom>
          <a:noFill/>
        </p:spPr>
        <p:txBody>
          <a:bodyPr wrap="square" lIns="91440" tIns="45720" rIns="91440" bIns="45720">
            <a:spAutoFit/>
          </a:bodyPr>
          <a:lstStyle/>
          <a:p>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Flight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directions</a:t>
            </a:r>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5" name="Afbeelding 4"/>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484407" y="1728593"/>
            <a:ext cx="2749284" cy="2279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Afbeelding 6"/>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473736" y="4221088"/>
            <a:ext cx="2749284" cy="2189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Afbeelding 11"/>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a:off x="4814320" y="692696"/>
            <a:ext cx="3142056" cy="2262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Rechthoek 18"/>
          <p:cNvSpPr/>
          <p:nvPr/>
        </p:nvSpPr>
        <p:spPr>
          <a:xfrm>
            <a:off x="4788024" y="3152322"/>
            <a:ext cx="3168352" cy="499030"/>
          </a:xfrm>
          <a:prstGeom prst="rect">
            <a:avLst/>
          </a:prstGeom>
          <a:noFill/>
        </p:spPr>
        <p:txBody>
          <a:bodyPr wrap="square" lIns="91440" tIns="45720" rIns="91440" bIns="45720">
            <a:noAutofit/>
          </a:bodyPr>
          <a:lstStyle/>
          <a:p>
            <a:pPr algn="ctr" defTabSz="717550">
              <a:tabLst>
                <a:tab pos="2868613" algn="l"/>
              </a:tabLst>
            </a:pPr>
            <a:r>
              <a:rPr lang="nl-NL" sz="20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Radio </a:t>
            </a:r>
            <a:r>
              <a:rPr lang="nl-NL" sz="20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compass</a:t>
            </a:r>
            <a:r>
              <a:rPr lang="nl-NL" sz="20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indicators</a:t>
            </a:r>
          </a:p>
        </p:txBody>
      </p:sp>
      <p:sp>
        <p:nvSpPr>
          <p:cNvPr id="20" name="Rechthoek 19"/>
          <p:cNvSpPr/>
          <p:nvPr/>
        </p:nvSpPr>
        <p:spPr>
          <a:xfrm>
            <a:off x="3923928" y="2628664"/>
            <a:ext cx="783704" cy="49903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KA-50</a:t>
            </a:r>
          </a:p>
        </p:txBody>
      </p:sp>
      <p:sp>
        <p:nvSpPr>
          <p:cNvPr id="21" name="Rechthoek 20"/>
          <p:cNvSpPr/>
          <p:nvPr/>
        </p:nvSpPr>
        <p:spPr>
          <a:xfrm>
            <a:off x="3316052" y="1750747"/>
            <a:ext cx="783704" cy="49903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UH-1H</a:t>
            </a:r>
          </a:p>
        </p:txBody>
      </p:sp>
      <p:sp>
        <p:nvSpPr>
          <p:cNvPr id="22" name="Rechthoek 21"/>
          <p:cNvSpPr/>
          <p:nvPr/>
        </p:nvSpPr>
        <p:spPr>
          <a:xfrm>
            <a:off x="3305381" y="4149080"/>
            <a:ext cx="783704" cy="49903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MI-8</a:t>
            </a:r>
          </a:p>
        </p:txBody>
      </p:sp>
      <p:sp>
        <p:nvSpPr>
          <p:cNvPr id="14" name="Rechthoek 13"/>
          <p:cNvSpPr/>
          <p:nvPr/>
        </p:nvSpPr>
        <p:spPr>
          <a:xfrm>
            <a:off x="899592" y="2924944"/>
            <a:ext cx="864096" cy="64807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effectLst>
                <a:outerShdw blurRad="38100" dist="38100" dir="2700000" algn="tl">
                  <a:srgbClr val="000000">
                    <a:alpha val="43137"/>
                  </a:srgbClr>
                </a:outerShdw>
              </a:effectLst>
            </a:endParaRPr>
          </a:p>
        </p:txBody>
      </p:sp>
      <p:sp>
        <p:nvSpPr>
          <p:cNvPr id="23" name="Rechthoek 22"/>
          <p:cNvSpPr/>
          <p:nvPr/>
        </p:nvSpPr>
        <p:spPr>
          <a:xfrm>
            <a:off x="1043608" y="5157192"/>
            <a:ext cx="792088" cy="72008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effectLst>
                <a:outerShdw blurRad="38100" dist="38100" dir="2700000" algn="tl">
                  <a:srgbClr val="000000">
                    <a:alpha val="43137"/>
                  </a:srgbClr>
                </a:outerShdw>
              </a:effectLst>
            </a:endParaRPr>
          </a:p>
        </p:txBody>
      </p:sp>
      <p:sp>
        <p:nvSpPr>
          <p:cNvPr id="24" name="Rechthoek 23"/>
          <p:cNvSpPr/>
          <p:nvPr/>
        </p:nvSpPr>
        <p:spPr>
          <a:xfrm>
            <a:off x="5364088" y="1368552"/>
            <a:ext cx="1152128" cy="105233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590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463537" y="500264"/>
            <a:ext cx="4330188" cy="1200329"/>
          </a:xfrm>
          <a:prstGeom prst="rect">
            <a:avLst/>
          </a:prstGeom>
          <a:noFill/>
        </p:spPr>
        <p:txBody>
          <a:bodyPr wrap="square" lIns="91440" tIns="45720" rIns="91440" bIns="45720">
            <a:spAutoFit/>
          </a:bodyPr>
          <a:lstStyle/>
          <a:p>
            <a:r>
              <a:rPr lang="nl-NL" sz="7200" b="1" cap="none"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468313" y="1988840"/>
            <a:ext cx="8280400" cy="4524315"/>
          </a:xfrm>
          <a:prstGeom prst="rect">
            <a:avLst/>
          </a:prstGeom>
          <a:noFill/>
        </p:spPr>
        <p:txBody>
          <a:bodyPr wrap="square" lIns="91440" tIns="45720" rIns="91440" bIns="45720">
            <a:spAutoFit/>
          </a:bodyPr>
          <a:lstStyle/>
          <a:p>
            <a:pPr defTabSz="717550">
              <a:tabLst>
                <a:tab pos="2868613" algn="l"/>
              </a:tabLst>
            </a:pP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has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settled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Georgian</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prepared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invasion</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towards</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the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south-east</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is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assisting</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Georgia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Russian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intruders</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has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installed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3 patriot air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has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located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bit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further</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Kvarhiti</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air support is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provided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2 major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Georgian</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airbases</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Kutaisi </a:t>
            </a:r>
            <a:r>
              <a:rPr lang="nl-NL" sz="32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Tbilisi area.</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 name="Afbeelding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1615212">
            <a:off x="5354820" y="22221"/>
            <a:ext cx="2826275" cy="1589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552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463537" y="1700213"/>
            <a:ext cx="8069151" cy="4609107"/>
          </a:xfrm>
          <a:prstGeom prst="rect">
            <a:avLst/>
          </a:prstGeom>
          <a:noFill/>
        </p:spPr>
        <p:txBody>
          <a:bodyPr wrap="square" lIns="91440" tIns="45720" rIns="91440" bIns="45720">
            <a:noAutofit/>
          </a:bodyPr>
          <a:lstStyle/>
          <a:p>
            <a:pPr defTabSz="717550">
              <a:tabLst>
                <a:tab pos="2868613" algn="l"/>
              </a:tabLst>
            </a:pP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different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cargos</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have a ‘type’, a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weight</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kg,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‘state’.</a:t>
            </a:r>
          </a:p>
          <a:p>
            <a:pPr defTabSz="717550">
              <a:tabLst>
                <a:tab pos="2868613" algn="l"/>
              </a:tabLst>
            </a:pPr>
            <a:endPar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defTabSz="717550">
              <a:buFont typeface="+mj-lt"/>
              <a:buAutoNum type="arabicPeriod"/>
              <a:tabLst>
                <a:tab pos="2868613" algn="l"/>
              </a:tabLst>
            </a:pP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 ‘types’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Depending</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type of cargo, the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show a different menu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type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available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Ensure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select the correct cargo type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correct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communicaton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correct cargo type,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accomplish</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objectives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defTabSz="717550">
              <a:buFont typeface="+mj-lt"/>
              <a:buAutoNum type="arabicPeriod"/>
              <a:tabLst>
                <a:tab pos="2868613" algn="l"/>
              </a:tabLst>
            </a:pPr>
            <a:endPar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defTabSz="717550">
              <a:buFont typeface="+mj-lt"/>
              <a:buAutoNum type="arabicPeriod"/>
              <a:tabLst>
                <a:tab pos="2868613" algn="l"/>
              </a:tabLst>
            </a:pP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weight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 cargo does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yet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influence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flight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characteristics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However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expect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future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versions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also</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taken care off,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adding</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more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realism</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defTabSz="717550">
              <a:buFont typeface="+mj-lt"/>
              <a:buAutoNum type="arabicPeriod"/>
              <a:tabLst>
                <a:tab pos="2868613" algn="l"/>
              </a:tabLst>
            </a:pPr>
            <a:endPar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defTabSz="717550">
              <a:buFont typeface="+mj-lt"/>
              <a:buAutoNum type="arabicPeriod"/>
              <a:tabLst>
                <a:tab pos="2868613" algn="l"/>
              </a:tabLst>
            </a:pP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has a ‘state’,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so</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mission, the actions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done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element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determine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success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failure. Beware of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while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flying</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mission.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if</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cargo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unloaded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ensure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cargo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handled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way.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flying</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assigned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transport,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message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containing</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exact cargo contents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crashes, the cargo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LOST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mission,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may</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result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 failure!</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015663"/>
          </a:xfrm>
          <a:prstGeom prst="rect">
            <a:avLst/>
          </a:prstGeom>
          <a:noFill/>
        </p:spPr>
        <p:txBody>
          <a:bodyPr wrap="square" lIns="91440" tIns="45720" rIns="91440" bIns="45720">
            <a:spAutoFit/>
          </a:bodyPr>
          <a:lstStyle/>
          <a:p>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a:t>
            </a:r>
          </a:p>
        </p:txBody>
      </p:sp>
    </p:spTree>
    <p:extLst>
      <p:ext uri="{BB962C8B-B14F-4D97-AF65-F5344CB8AC3E}">
        <p14:creationId xmlns:p14="http://schemas.microsoft.com/office/powerpoint/2010/main" val="340630507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468312" y="1700214"/>
            <a:ext cx="8280401" cy="2521470"/>
          </a:xfrm>
          <a:prstGeom prst="rect">
            <a:avLst/>
          </a:prstGeom>
          <a:noFill/>
        </p:spPr>
        <p:txBody>
          <a:bodyPr wrap="square" lIns="91440" tIns="45720" rIns="91440" bIns="45720">
            <a:noAutofit/>
          </a:bodyPr>
          <a:lstStyle/>
          <a:p>
            <a:pPr defTabSz="717550">
              <a:tabLst>
                <a:tab pos="2868613" algn="l"/>
              </a:tabLst>
            </a:pP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 order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able</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pickup</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load cargo,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required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landing zone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the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same</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counts</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However</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has different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behaviour</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up cargo:</a:t>
            </a:r>
          </a:p>
          <a:p>
            <a:pPr marL="342900" indent="-342900" defTabSz="717550">
              <a:buFont typeface="+mj-lt"/>
              <a:buAutoNum type="arabicPeriod"/>
              <a:tabLst>
                <a:tab pos="2868613" algn="l"/>
              </a:tabLst>
            </a:pP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runs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stationed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loading.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range of 100 meters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has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started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run,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WAIT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until</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Beware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under</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attack, the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but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focus on the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attacking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take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defensive</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actions.</a:t>
            </a:r>
          </a:p>
          <a:p>
            <a:pPr marL="342900" indent="-342900" defTabSz="717550">
              <a:buFont typeface="+mj-lt"/>
              <a:buAutoNum type="arabicPeriod"/>
              <a:tabLst>
                <a:tab pos="2868613" algn="l"/>
              </a:tabLst>
            </a:pP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only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MI-8),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drive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loading.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Similarly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must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wait</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before</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8285176" cy="1015663"/>
          </a:xfrm>
          <a:prstGeom prst="rect">
            <a:avLst/>
          </a:prstGeom>
          <a:noFill/>
        </p:spPr>
        <p:txBody>
          <a:bodyPr wrap="square" lIns="91440" tIns="45720" rIns="91440" bIns="45720">
            <a:spAutoFit/>
          </a:bodyPr>
          <a:lstStyle/>
          <a:p>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Different types of cargo have different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behaviour</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p>
        </p:txBody>
      </p:sp>
      <p:pic>
        <p:nvPicPr>
          <p:cNvPr id="4" name="Afbeelding 3"/>
          <p:cNvPicPr>
            <a:picLocks noChangeAspect="1"/>
          </p:cNvPicPr>
          <p:nvPr/>
        </p:nvPicPr>
        <p:blipFill>
          <a:blip r:embed="rId2"/>
          <a:stretch>
            <a:fillRect/>
          </a:stretch>
        </p:blipFill>
        <p:spPr>
          <a:xfrm>
            <a:off x="688595" y="4725144"/>
            <a:ext cx="4099429" cy="1659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hthoek 4"/>
          <p:cNvSpPr/>
          <p:nvPr/>
        </p:nvSpPr>
        <p:spPr>
          <a:xfrm>
            <a:off x="4860032" y="4676943"/>
            <a:ext cx="3888432" cy="1754326"/>
          </a:xfrm>
          <a:prstGeom prst="rect">
            <a:avLst/>
          </a:prstGeom>
        </p:spPr>
        <p:txBody>
          <a:bodyPr wrap="square">
            <a:spAutoFit/>
          </a:bodyPr>
          <a:lstStyle/>
          <a:p>
            <a:pPr marL="342900" indent="-342900" defTabSz="717550">
              <a:buFont typeface="+mj-lt"/>
              <a:buAutoNum type="arabicPeriod" startAt="3"/>
              <a:tabLst>
                <a:tab pos="2868613" algn="l"/>
              </a:tabLst>
            </a:pP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Packages are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instantenously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there</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no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wait</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defTabSz="717550">
              <a:buFont typeface="+mj-lt"/>
              <a:buAutoNum type="arabicPeriod" startAt="3"/>
              <a:tabLst>
                <a:tab pos="2868613" algn="l"/>
              </a:tabLst>
            </a:pP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is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handled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following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standard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process</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Tree>
    <p:extLst>
      <p:ext uri="{BB962C8B-B14F-4D97-AF65-F5344CB8AC3E}">
        <p14:creationId xmlns:p14="http://schemas.microsoft.com/office/powerpoint/2010/main" val="70308834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468313" y="1988245"/>
            <a:ext cx="4967783" cy="2376859"/>
          </a:xfrm>
          <a:prstGeom prst="rect">
            <a:avLst/>
          </a:prstGeom>
          <a:noFill/>
        </p:spPr>
        <p:txBody>
          <a:bodyPr wrap="square" lIns="91440" tIns="45720" rIns="91440" bIns="45720">
            <a:noAutofit/>
          </a:bodyPr>
          <a:lstStyle/>
          <a:p>
            <a:pPr defTabSz="717550">
              <a:tabLst>
                <a:tab pos="2868613" algn="l"/>
              </a:tabLst>
            </a:pP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During</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transport flight,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different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or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in DCS World. The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is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activated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pressing the right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key</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keyboard. (default is a ‘\’).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press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(F10)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activate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further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options. </a:t>
            </a:r>
            <a:endPar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8285176" cy="1384995"/>
          </a:xfrm>
          <a:prstGeom prst="rect">
            <a:avLst/>
          </a:prstGeom>
          <a:noFill/>
        </p:spPr>
        <p:txBody>
          <a:bodyPr wrap="square" lIns="91440" tIns="45720" rIns="91440" bIns="45720">
            <a:spAutoFit/>
          </a:bodyPr>
          <a:lstStyle/>
          <a:p>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transport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then</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selecting</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(F10).</a:t>
            </a:r>
          </a:p>
        </p:txBody>
      </p:sp>
      <p:sp>
        <p:nvSpPr>
          <p:cNvPr id="15" name="Rechthoek 14"/>
          <p:cNvSpPr/>
          <p:nvPr/>
        </p:nvSpPr>
        <p:spPr>
          <a:xfrm>
            <a:off x="467545" y="4149080"/>
            <a:ext cx="5326754" cy="2057849"/>
          </a:xfrm>
          <a:prstGeom prst="rect">
            <a:avLst/>
          </a:prstGeom>
          <a:noFill/>
        </p:spPr>
        <p:txBody>
          <a:bodyPr wrap="square" lIns="91440" tIns="45720" rIns="91440" bIns="45720">
            <a:noAutofit/>
          </a:bodyPr>
          <a:lstStyle/>
          <a:p>
            <a:pPr defTabSz="717550">
              <a:tabLst>
                <a:tab pos="2868613" algn="l"/>
              </a:tabLst>
            </a:pP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F10-Menu, options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available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Pickup</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 Load,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type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available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See next page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more info.</a:t>
            </a:r>
          </a:p>
          <a:p>
            <a:pPr defTabSz="717550">
              <a:tabLst>
                <a:tab pos="2868613" algn="l"/>
              </a:tabLst>
            </a:pP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transporting</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cargo, the built-in DCS World menu system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followed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endPar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you’ve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selected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cargo type action menu, the next menu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show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item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name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weight</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action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selecting</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cargo item menu.</a:t>
            </a:r>
          </a:p>
        </p:txBody>
      </p:sp>
      <p:pic>
        <p:nvPicPr>
          <p:cNvPr id="2" name="Afbeelding 1"/>
          <p:cNvPicPr>
            <a:picLocks noChangeAspect="1"/>
          </p:cNvPicPr>
          <p:nvPr/>
        </p:nvPicPr>
        <p:blipFill>
          <a:blip r:embed="rId2"/>
          <a:stretch>
            <a:fillRect/>
          </a:stretch>
        </p:blipFill>
        <p:spPr>
          <a:xfrm>
            <a:off x="6996332" y="2140262"/>
            <a:ext cx="1752381" cy="1504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Afbeelding 2"/>
          <p:cNvPicPr>
            <a:picLocks noChangeAspect="1"/>
          </p:cNvPicPr>
          <p:nvPr/>
        </p:nvPicPr>
        <p:blipFill>
          <a:blip r:embed="rId3"/>
          <a:stretch>
            <a:fillRect/>
          </a:stretch>
        </p:blipFill>
        <p:spPr>
          <a:xfrm>
            <a:off x="5794299" y="4293096"/>
            <a:ext cx="2952381" cy="1657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343949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7999"/>
          </a:xfrm>
          <a:prstGeom prst="rect">
            <a:avLst/>
          </a:prstGeom>
        </p:spPr>
      </p:pic>
      <p:sp>
        <p:nvSpPr>
          <p:cNvPr id="12" name="Rectangle 11"/>
          <p:cNvSpPr/>
          <p:nvPr/>
        </p:nvSpPr>
        <p:spPr>
          <a:xfrm>
            <a:off x="0" y="0"/>
            <a:ext cx="9144000" cy="685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hthoek 5"/>
          <p:cNvSpPr/>
          <p:nvPr/>
        </p:nvSpPr>
        <p:spPr>
          <a:xfrm>
            <a:off x="0" y="1484784"/>
            <a:ext cx="9144000" cy="769441"/>
          </a:xfrm>
          <a:prstGeom prst="rect">
            <a:avLst/>
          </a:prstGeom>
          <a:noFill/>
        </p:spPr>
        <p:txBody>
          <a:bodyPr wrap="square" lIns="91440" tIns="45720" rIns="91440" bIns="45720">
            <a:spAutoFit/>
          </a:bodyPr>
          <a:lstStyle/>
          <a:p>
            <a:pPr algn="ctr"/>
            <a:r>
              <a:rPr lang="nl-NL" sz="4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Good</a:t>
            </a:r>
            <a:r>
              <a:rPr lang="nl-NL" sz="4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4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luck</a:t>
            </a:r>
            <a:r>
              <a:rPr lang="nl-NL" sz="4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432245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634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1700214"/>
            <a:ext cx="8285175" cy="4681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Rechthoek 24"/>
          <p:cNvSpPr/>
          <p:nvPr/>
        </p:nvSpPr>
        <p:spPr>
          <a:xfrm>
            <a:off x="463537" y="500264"/>
            <a:ext cx="4330188" cy="1200329"/>
          </a:xfrm>
          <a:prstGeom prst="rect">
            <a:avLst/>
          </a:prstGeom>
          <a:noFill/>
        </p:spPr>
        <p:txBody>
          <a:bodyPr wrap="square" lIns="91440" tIns="45720" rIns="91440" bIns="45720">
            <a:spAutoFit/>
          </a:bodyPr>
          <a:lstStyle/>
          <a:p>
            <a:r>
              <a:rPr lang="nl-NL" sz="7200" b="1" cap="none"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PIJL-RECHTS 5"/>
          <p:cNvSpPr/>
          <p:nvPr/>
        </p:nvSpPr>
        <p:spPr>
          <a:xfrm rot="20519507">
            <a:off x="57176" y="4777448"/>
            <a:ext cx="2262921" cy="720080"/>
          </a:xfrm>
          <a:prstGeom prst="rightArrow">
            <a:avLst>
              <a:gd name="adj1" fmla="val 50000"/>
              <a:gd name="adj2" fmla="val 51245"/>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Kutaisi air support</a:t>
            </a:r>
          </a:p>
        </p:txBody>
      </p:sp>
      <p:sp>
        <p:nvSpPr>
          <p:cNvPr id="7" name="PIJL-LINKS 6"/>
          <p:cNvSpPr/>
          <p:nvPr/>
        </p:nvSpPr>
        <p:spPr>
          <a:xfrm rot="1064258">
            <a:off x="6858710" y="5508414"/>
            <a:ext cx="2137038" cy="648072"/>
          </a:xfrm>
          <a:prstGeom prst="leftArrow">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Tbilisi air support</a:t>
            </a:r>
          </a:p>
        </p:txBody>
      </p:sp>
      <p:sp>
        <p:nvSpPr>
          <p:cNvPr id="31" name="Rechthoek 30"/>
          <p:cNvSpPr/>
          <p:nvPr/>
        </p:nvSpPr>
        <p:spPr>
          <a:xfrm>
            <a:off x="7371306" y="587651"/>
            <a:ext cx="1368152" cy="360114"/>
          </a:xfrm>
          <a:prstGeom prst="rect">
            <a:avLst/>
          </a:prstGeom>
          <a:solidFill>
            <a:schemeClr val="accent2">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a:t>
            </a:r>
          </a:p>
        </p:txBody>
      </p:sp>
      <p:sp>
        <p:nvSpPr>
          <p:cNvPr id="32" name="Rechthoek 31"/>
          <p:cNvSpPr/>
          <p:nvPr/>
        </p:nvSpPr>
        <p:spPr>
          <a:xfrm>
            <a:off x="7380312" y="1124670"/>
            <a:ext cx="1368152" cy="360114"/>
          </a:xfrm>
          <a:prstGeom prst="rect">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a:t>
            </a:r>
          </a:p>
        </p:txBody>
      </p:sp>
      <p:sp>
        <p:nvSpPr>
          <p:cNvPr id="33" name="Rechthoek 32"/>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2" name="PIJL-RECHTS 11"/>
          <p:cNvSpPr/>
          <p:nvPr/>
        </p:nvSpPr>
        <p:spPr>
          <a:xfrm rot="3111546">
            <a:off x="1115197" y="2754362"/>
            <a:ext cx="1786923" cy="1067129"/>
          </a:xfrm>
          <a:prstGeom prst="rightArrow">
            <a:avLst>
              <a:gd name="adj1" fmla="val 50000"/>
              <a:gd name="adj2" fmla="val 44359"/>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Russian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GORI</a:t>
            </a:r>
          </a:p>
        </p:txBody>
      </p:sp>
      <p:sp>
        <p:nvSpPr>
          <p:cNvPr id="13" name="PIJL-RECHTS 12"/>
          <p:cNvSpPr/>
          <p:nvPr/>
        </p:nvSpPr>
        <p:spPr>
          <a:xfrm rot="2992944" flipH="1">
            <a:off x="3830933" y="4546715"/>
            <a:ext cx="1550377" cy="905860"/>
          </a:xfrm>
          <a:prstGeom prst="rightArrow">
            <a:avLst>
              <a:gd name="adj1" fmla="val 50000"/>
              <a:gd name="adj2" fmla="val 44359"/>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GORI</a:t>
            </a:r>
          </a:p>
        </p:txBody>
      </p:sp>
      <p:sp>
        <p:nvSpPr>
          <p:cNvPr id="2" name="Vrije vorm 1"/>
          <p:cNvSpPr/>
          <p:nvPr/>
        </p:nvSpPr>
        <p:spPr>
          <a:xfrm>
            <a:off x="1403648" y="3501008"/>
            <a:ext cx="3838669" cy="2344848"/>
          </a:xfrm>
          <a:custGeom>
            <a:avLst/>
            <a:gdLst>
              <a:gd name="connsiteX0" fmla="*/ 0 w 3838669"/>
              <a:gd name="connsiteY0" fmla="*/ 2344848 h 2344848"/>
              <a:gd name="connsiteX1" fmla="*/ 1249378 w 3838669"/>
              <a:gd name="connsiteY1" fmla="*/ 1557196 h 2344848"/>
              <a:gd name="connsiteX2" fmla="*/ 2000816 w 3838669"/>
              <a:gd name="connsiteY2" fmla="*/ 688064 h 2344848"/>
              <a:gd name="connsiteX3" fmla="*/ 3838669 w 3838669"/>
              <a:gd name="connsiteY3" fmla="*/ 0 h 2344848"/>
            </a:gdLst>
            <a:ahLst/>
            <a:cxnLst>
              <a:cxn ang="0">
                <a:pos x="connsiteX0" y="connsiteY0"/>
              </a:cxn>
              <a:cxn ang="0">
                <a:pos x="connsiteX1" y="connsiteY1"/>
              </a:cxn>
              <a:cxn ang="0">
                <a:pos x="connsiteX2" y="connsiteY2"/>
              </a:cxn>
              <a:cxn ang="0">
                <a:pos x="connsiteX3" y="connsiteY3"/>
              </a:cxn>
            </a:cxnLst>
            <a:rect l="l" t="t" r="r" b="b"/>
            <a:pathLst>
              <a:path w="3838669" h="2344848">
                <a:moveTo>
                  <a:pt x="0" y="2344848"/>
                </a:moveTo>
                <a:cubicBezTo>
                  <a:pt x="457954" y="2089087"/>
                  <a:pt x="915909" y="1833327"/>
                  <a:pt x="1249378" y="1557196"/>
                </a:cubicBezTo>
                <a:cubicBezTo>
                  <a:pt x="1582847" y="1281065"/>
                  <a:pt x="1569267" y="947597"/>
                  <a:pt x="2000816" y="688064"/>
                </a:cubicBezTo>
                <a:cubicBezTo>
                  <a:pt x="2432365" y="428531"/>
                  <a:pt x="3536887" y="114677"/>
                  <a:pt x="3838669" y="0"/>
                </a:cubicBezTo>
              </a:path>
            </a:pathLst>
          </a:custGeom>
          <a:noFill/>
          <a:ln w="57150">
            <a:solidFill>
              <a:schemeClr val="accent2">
                <a:lumMod val="75000"/>
              </a:schemeClr>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5" name="PIJL-LINKS 14"/>
          <p:cNvSpPr/>
          <p:nvPr/>
        </p:nvSpPr>
        <p:spPr>
          <a:xfrm rot="3440556">
            <a:off x="7135713" y="4473003"/>
            <a:ext cx="2384066" cy="648072"/>
          </a:xfrm>
          <a:prstGeom prst="leftArrow">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Tbilisi air </a:t>
            </a: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6" name="PIJL-LINKS 15"/>
          <p:cNvSpPr/>
          <p:nvPr/>
        </p:nvSpPr>
        <p:spPr>
          <a:xfrm rot="3440556" flipH="1">
            <a:off x="4769012" y="1590848"/>
            <a:ext cx="2737528" cy="648072"/>
          </a:xfrm>
          <a:prstGeom prst="leftArrow">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Beslan</a:t>
            </a: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threats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7" name="PIJL-LINKS 16"/>
          <p:cNvSpPr/>
          <p:nvPr/>
        </p:nvSpPr>
        <p:spPr>
          <a:xfrm rot="4211397" flipH="1">
            <a:off x="2757137" y="1319038"/>
            <a:ext cx="2491553" cy="648072"/>
          </a:xfrm>
          <a:prstGeom prst="leftArrow">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Nal’chik</a:t>
            </a: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threats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grpSp>
        <p:nvGrpSpPr>
          <p:cNvPr id="5" name="Groep 4"/>
          <p:cNvGrpSpPr/>
          <p:nvPr/>
        </p:nvGrpSpPr>
        <p:grpSpPr>
          <a:xfrm>
            <a:off x="4335530" y="5744531"/>
            <a:ext cx="527706" cy="494787"/>
            <a:chOff x="2558187" y="5438471"/>
            <a:chExt cx="654756" cy="623007"/>
          </a:xfrm>
        </p:grpSpPr>
        <p:sp>
          <p:nvSpPr>
            <p:cNvPr id="19" name="Ovaal 18"/>
            <p:cNvSpPr/>
            <p:nvPr/>
          </p:nvSpPr>
          <p:spPr>
            <a:xfrm>
              <a:off x="2558187" y="5438471"/>
              <a:ext cx="654756" cy="623007"/>
            </a:xfrm>
            <a:prstGeom prst="ellipse">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dirty="0">
                <a:ln w="10160">
                  <a:solidFill>
                    <a:prstClr val="white"/>
                  </a:solidFill>
                  <a:prstDash val="solid"/>
                </a:ln>
                <a:solidFill>
                  <a:schemeClr val="bg1"/>
                </a:solidFill>
                <a:latin typeface="Agency FB" panose="020B0503020202020204" pitchFamily="34" charset="0"/>
              </a:endParaRPr>
            </a:p>
          </p:txBody>
        </p:sp>
        <p:sp>
          <p:nvSpPr>
            <p:cNvPr id="20" name="Ovaal 19"/>
            <p:cNvSpPr/>
            <p:nvPr/>
          </p:nvSpPr>
          <p:spPr>
            <a:xfrm>
              <a:off x="2635527" y="5512060"/>
              <a:ext cx="500077" cy="475828"/>
            </a:xfrm>
            <a:prstGeom prst="ellipse">
              <a:avLst/>
            </a:prstGeom>
            <a:solidFill>
              <a:schemeClr val="accent1">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sp>
          <p:nvSpPr>
            <p:cNvPr id="23" name="Ovaal 22"/>
            <p:cNvSpPr/>
            <p:nvPr/>
          </p:nvSpPr>
          <p:spPr>
            <a:xfrm>
              <a:off x="2712125" y="5584944"/>
              <a:ext cx="346880" cy="330060"/>
            </a:xfrm>
            <a:prstGeom prst="ellipse">
              <a:avLst/>
            </a:prstGeom>
            <a:solidFill>
              <a:schemeClr val="accent1">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300" spc="150" dirty="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grpSp>
      <p:grpSp>
        <p:nvGrpSpPr>
          <p:cNvPr id="29" name="Groep 28"/>
          <p:cNvGrpSpPr/>
          <p:nvPr/>
        </p:nvGrpSpPr>
        <p:grpSpPr>
          <a:xfrm>
            <a:off x="2748150" y="3081073"/>
            <a:ext cx="527706" cy="494787"/>
            <a:chOff x="2558187" y="5438471"/>
            <a:chExt cx="654756" cy="623007"/>
          </a:xfrm>
          <a:solidFill>
            <a:schemeClr val="accent2">
              <a:lumMod val="75000"/>
            </a:schemeClr>
          </a:solidFill>
        </p:grpSpPr>
        <p:sp>
          <p:nvSpPr>
            <p:cNvPr id="30" name="Ovaal 29"/>
            <p:cNvSpPr/>
            <p:nvPr/>
          </p:nvSpPr>
          <p:spPr>
            <a:xfrm>
              <a:off x="2558187" y="5438471"/>
              <a:ext cx="654756" cy="623007"/>
            </a:xfrm>
            <a:prstGeom prst="ellipse">
              <a:avLst/>
            </a:prstGeom>
            <a:grp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dirty="0">
                <a:ln w="10160">
                  <a:solidFill>
                    <a:prstClr val="white"/>
                  </a:solidFill>
                  <a:prstDash val="solid"/>
                </a:ln>
                <a:solidFill>
                  <a:schemeClr val="bg1"/>
                </a:solidFill>
                <a:latin typeface="Agency FB" panose="020B0503020202020204" pitchFamily="34" charset="0"/>
              </a:endParaRPr>
            </a:p>
          </p:txBody>
        </p:sp>
        <p:sp>
          <p:nvSpPr>
            <p:cNvPr id="34" name="Ovaal 33"/>
            <p:cNvSpPr/>
            <p:nvPr/>
          </p:nvSpPr>
          <p:spPr>
            <a:xfrm>
              <a:off x="2635527" y="5512060"/>
              <a:ext cx="500077" cy="47582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sp>
          <p:nvSpPr>
            <p:cNvPr id="35" name="Ovaal 34"/>
            <p:cNvSpPr/>
            <p:nvPr/>
          </p:nvSpPr>
          <p:spPr>
            <a:xfrm>
              <a:off x="2712125" y="5584944"/>
              <a:ext cx="346880" cy="330060"/>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300" spc="150" dirty="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grpSp>
      <p:sp>
        <p:nvSpPr>
          <p:cNvPr id="26" name="Lijntoelichting 1 25"/>
          <p:cNvSpPr/>
          <p:nvPr/>
        </p:nvSpPr>
        <p:spPr>
          <a:xfrm>
            <a:off x="5327748" y="5818990"/>
            <a:ext cx="1296144" cy="360114"/>
          </a:xfrm>
          <a:prstGeom prst="borderCallout1">
            <a:avLst>
              <a:gd name="adj1" fmla="val 38665"/>
              <a:gd name="adj2" fmla="val -725"/>
              <a:gd name="adj3" fmla="val 55368"/>
              <a:gd name="adj4" fmla="val -35394"/>
            </a:avLst>
          </a:prstGeom>
          <a:solidFill>
            <a:schemeClr val="accent1">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Bulls: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6" name="Vrije vorm 35"/>
          <p:cNvSpPr/>
          <p:nvPr/>
        </p:nvSpPr>
        <p:spPr>
          <a:xfrm>
            <a:off x="1525419" y="3645024"/>
            <a:ext cx="3838669" cy="2344848"/>
          </a:xfrm>
          <a:custGeom>
            <a:avLst/>
            <a:gdLst>
              <a:gd name="connsiteX0" fmla="*/ 0 w 3838669"/>
              <a:gd name="connsiteY0" fmla="*/ 2344848 h 2344848"/>
              <a:gd name="connsiteX1" fmla="*/ 1249378 w 3838669"/>
              <a:gd name="connsiteY1" fmla="*/ 1557196 h 2344848"/>
              <a:gd name="connsiteX2" fmla="*/ 2000816 w 3838669"/>
              <a:gd name="connsiteY2" fmla="*/ 688064 h 2344848"/>
              <a:gd name="connsiteX3" fmla="*/ 3838669 w 3838669"/>
              <a:gd name="connsiteY3" fmla="*/ 0 h 2344848"/>
            </a:gdLst>
            <a:ahLst/>
            <a:cxnLst>
              <a:cxn ang="0">
                <a:pos x="connsiteX0" y="connsiteY0"/>
              </a:cxn>
              <a:cxn ang="0">
                <a:pos x="connsiteX1" y="connsiteY1"/>
              </a:cxn>
              <a:cxn ang="0">
                <a:pos x="connsiteX2" y="connsiteY2"/>
              </a:cxn>
              <a:cxn ang="0">
                <a:pos x="connsiteX3" y="connsiteY3"/>
              </a:cxn>
            </a:cxnLst>
            <a:rect l="l" t="t" r="r" b="b"/>
            <a:pathLst>
              <a:path w="3838669" h="2344848">
                <a:moveTo>
                  <a:pt x="0" y="2344848"/>
                </a:moveTo>
                <a:cubicBezTo>
                  <a:pt x="457954" y="2089087"/>
                  <a:pt x="915909" y="1833327"/>
                  <a:pt x="1249378" y="1557196"/>
                </a:cubicBezTo>
                <a:cubicBezTo>
                  <a:pt x="1582847" y="1281065"/>
                  <a:pt x="1569267" y="947597"/>
                  <a:pt x="2000816" y="688064"/>
                </a:cubicBezTo>
                <a:cubicBezTo>
                  <a:pt x="2432365" y="428531"/>
                  <a:pt x="3536887" y="114677"/>
                  <a:pt x="3838669" y="0"/>
                </a:cubicBezTo>
              </a:path>
            </a:pathLst>
          </a:custGeom>
          <a:noFill/>
          <a:ln w="57150">
            <a:solidFill>
              <a:schemeClr val="accent1">
                <a:lumMod val="75000"/>
              </a:schemeClr>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8" name="Rechthoek 27"/>
          <p:cNvSpPr/>
          <p:nvPr/>
        </p:nvSpPr>
        <p:spPr>
          <a:xfrm>
            <a:off x="4882218" y="3594028"/>
            <a:ext cx="1368152" cy="360114"/>
          </a:xfrm>
          <a:prstGeom prst="rect">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Front-Line</a:t>
            </a:r>
          </a:p>
        </p:txBody>
      </p:sp>
      <p:sp>
        <p:nvSpPr>
          <p:cNvPr id="27" name="Lijntoelichting 1 26"/>
          <p:cNvSpPr/>
          <p:nvPr/>
        </p:nvSpPr>
        <p:spPr>
          <a:xfrm>
            <a:off x="3621913" y="2956699"/>
            <a:ext cx="1800200" cy="360114"/>
          </a:xfrm>
          <a:prstGeom prst="borderCallout1">
            <a:avLst>
              <a:gd name="adj1" fmla="val 48622"/>
              <a:gd name="adj2" fmla="val 151"/>
              <a:gd name="adj3" fmla="val 85921"/>
              <a:gd name="adj4" fmla="val -19153"/>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Bulls: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246646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has 3 large 2K12 "Kub“ (SA-6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Gainfull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medium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long range air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air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obtain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full control of the airspace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above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After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elimination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these SA-6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increase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It is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ultimate priority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before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taking</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other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actions.</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36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cap="none"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800"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3 Russian SA-6 air </a:t>
            </a:r>
            <a:r>
              <a:rPr lang="nl-NL" sz="2800" cap="none"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800"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cap="none"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800"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400"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3" name="Afbeelding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004048" y="481591"/>
            <a:ext cx="3471537" cy="1884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Afbeelding 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rot="19366549">
            <a:off x="455562" y="3601316"/>
            <a:ext cx="2261097" cy="741922"/>
          </a:xfrm>
          <a:prstGeom prst="roundRect">
            <a:avLst>
              <a:gd name="adj" fmla="val 35761"/>
            </a:avLst>
          </a:prstGeom>
          <a:solidFill>
            <a:schemeClr val="accent2">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a:off x="2267744" y="4725144"/>
            <a:ext cx="2016321" cy="648072"/>
          </a:xfrm>
          <a:prstGeom prst="borderCallout1">
            <a:avLst>
              <a:gd name="adj1" fmla="val 48622"/>
              <a:gd name="adj2" fmla="val 151"/>
              <a:gd name="adj3" fmla="val -18297"/>
              <a:gd name="adj4" fmla="val -44222"/>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locations</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SA-6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2" name="Afbeelding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568" y="3356992"/>
            <a:ext cx="975734" cy="573431"/>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368373557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 important agent had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hide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woods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due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Russian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occupation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ensure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 has important information on the exact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strategic</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points of the Russian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invader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we have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 we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know</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exact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these units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stop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further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Russian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battle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field.</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Tactical</a:t>
            </a:r>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behind</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lines</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a:off x="611560" y="2780928"/>
            <a:ext cx="760172" cy="74192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2" name="Lijntoelichting 1 11"/>
          <p:cNvSpPr/>
          <p:nvPr/>
        </p:nvSpPr>
        <p:spPr>
          <a:xfrm>
            <a:off x="3054449" y="5301208"/>
            <a:ext cx="941487" cy="720080"/>
          </a:xfrm>
          <a:prstGeom prst="borderCallout1">
            <a:avLst>
              <a:gd name="adj1" fmla="val 38665"/>
              <a:gd name="adj2" fmla="val -725"/>
              <a:gd name="adj3" fmla="val 78708"/>
              <a:gd name="adj4" fmla="val -32709"/>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4" name="PIJL-LINKS 13"/>
          <p:cNvSpPr/>
          <p:nvPr/>
        </p:nvSpPr>
        <p:spPr>
          <a:xfrm rot="2920347">
            <a:off x="795440" y="4346409"/>
            <a:ext cx="2137038" cy="751348"/>
          </a:xfrm>
          <a:prstGeom prst="leftArrow">
            <a:avLst/>
          </a:prstGeom>
          <a:solidFill>
            <a:schemeClr val="accent1">
              <a:lumMod val="75000"/>
            </a:schemeClr>
          </a:solidFill>
          <a:ln w="1905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p:txBody>
      </p:sp>
      <p:pic>
        <p:nvPicPr>
          <p:cNvPr id="15" name="Afbeelding 1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220071" y="260722"/>
            <a:ext cx="3212659" cy="2304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Lijntoelichting 1 10"/>
          <p:cNvSpPr/>
          <p:nvPr/>
        </p:nvSpPr>
        <p:spPr>
          <a:xfrm>
            <a:off x="2339753" y="2812014"/>
            <a:ext cx="1296144" cy="1008112"/>
          </a:xfrm>
          <a:prstGeom prst="borderCallout1">
            <a:avLst>
              <a:gd name="adj1" fmla="val 48622"/>
              <a:gd name="adj2" fmla="val 151"/>
              <a:gd name="adj3" fmla="val 38121"/>
              <a:gd name="adj4" fmla="val -73369"/>
            </a:avLst>
          </a:prstGeom>
          <a:solidFill>
            <a:srgbClr val="2E75B6"/>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a:t>
            </a:r>
          </a:p>
        </p:txBody>
      </p:sp>
      <p:pic>
        <p:nvPicPr>
          <p:cNvPr id="13" name="Picture 12"/>
          <p:cNvPicPr>
            <a:picLocks noChangeAspect="1"/>
          </p:cNvPicPr>
          <p:nvPr/>
        </p:nvPicPr>
        <p:blipFill>
          <a:blip r:embed="rId6"/>
          <a:stretch>
            <a:fillRect/>
          </a:stretch>
        </p:blipFill>
        <p:spPr>
          <a:xfrm>
            <a:off x="3726193" y="4941168"/>
            <a:ext cx="989823" cy="572325"/>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29623270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Important cargo packages are located within 2 Georgian villages: Kaspi and Dzegvi. NATO needs to transport these cargos back to Soganlug to ensure the safety of important documents and historical artifacts. Once these packages are deployed at the Soganlug drop zone, our transport trucks will load these cargos and will relocate them to Tbilisi city.</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 load cargo from 2 Georgian towns to Soganlug.</a:t>
            </a:r>
            <a:endPar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Lijntoelichting 1 11"/>
          <p:cNvSpPr/>
          <p:nvPr/>
        </p:nvSpPr>
        <p:spPr>
          <a:xfrm flipH="1">
            <a:off x="3123115" y="5692986"/>
            <a:ext cx="1002729" cy="360040"/>
          </a:xfrm>
          <a:prstGeom prst="borderCallout1">
            <a:avLst>
              <a:gd name="adj1" fmla="val 38665"/>
              <a:gd name="adj2" fmla="val -725"/>
              <a:gd name="adj3" fmla="val 67577"/>
              <a:gd name="adj4" fmla="val -33434"/>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Drop zone</a:t>
            </a:r>
          </a:p>
        </p:txBody>
      </p:sp>
      <p:pic>
        <p:nvPicPr>
          <p:cNvPr id="5" name="Afbeelding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364088" y="260648"/>
            <a:ext cx="2880320" cy="2162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a:off x="2932183" y="4623257"/>
            <a:ext cx="631705" cy="605104"/>
          </a:xfrm>
          <a:prstGeom prst="roundRect">
            <a:avLst>
              <a:gd name="adj" fmla="val 35761"/>
            </a:avLst>
          </a:prstGeom>
          <a:solidFill>
            <a:schemeClr val="accent1">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flipH="1">
            <a:off x="1912267" y="3642657"/>
            <a:ext cx="1195834" cy="459766"/>
          </a:xfrm>
          <a:prstGeom prst="borderCallout1">
            <a:avLst>
              <a:gd name="adj1" fmla="val 48622"/>
              <a:gd name="adj2" fmla="val 151"/>
              <a:gd name="adj3" fmla="val 215699"/>
              <a:gd name="adj4" fmla="val -19863"/>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2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Georgian</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villages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3" name="Rechthoek 12"/>
          <p:cNvSpPr/>
          <p:nvPr/>
        </p:nvSpPr>
        <p:spPr>
          <a:xfrm>
            <a:off x="1795409" y="4276034"/>
            <a:ext cx="997219" cy="466097"/>
          </a:xfrm>
          <a:prstGeom prst="rect">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heli FARPS</a:t>
            </a:r>
          </a:p>
        </p:txBody>
      </p:sp>
      <p:sp>
        <p:nvSpPr>
          <p:cNvPr id="14" name="PIJL-RECHTS 13"/>
          <p:cNvSpPr/>
          <p:nvPr/>
        </p:nvSpPr>
        <p:spPr>
          <a:xfrm rot="1818953">
            <a:off x="2668336" y="4817536"/>
            <a:ext cx="972035" cy="746602"/>
          </a:xfrm>
          <a:prstGeom prst="rightArrow">
            <a:avLst/>
          </a:prstGeom>
          <a:solidFill>
            <a:schemeClr val="accent1">
              <a:lumMod val="75000"/>
            </a:schemeClr>
          </a:solidFill>
          <a:ln w="1905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a:t>
            </a:r>
          </a:p>
        </p:txBody>
      </p:sp>
      <p:pic>
        <p:nvPicPr>
          <p:cNvPr id="15" name="Afbeelding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941" y="3789804"/>
            <a:ext cx="975734" cy="566799"/>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333105004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3 Patriot batteries are awaiting activation by radar control engineers.</a:t>
            </a:r>
          </a:p>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Use the UH-1H helicopters to load the engineers from 2 coordination centers for redeployment: “Gold” and “Titan”. Once the engineers are loaded, fly to one of the 3 Patriot battery landing zones. Your co-pilot will provide you with directions during flight towards the Patriot installations. Deploying engineers to an activated Patriot installation will repair the installation.</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938992"/>
          </a:xfrm>
          <a:prstGeom prst="rect">
            <a:avLst/>
          </a:prstGeom>
          <a:noFill/>
        </p:spPr>
        <p:txBody>
          <a:bodyPr wrap="square" lIns="91440" tIns="45720" rIns="91440" bIns="45720">
            <a:spAutoFit/>
          </a:bodyPr>
          <a:lstStyle/>
          <a:p>
            <a:r>
              <a:rPr lang="nl-NL" sz="36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 engineers from Kvarhiti to activate the 3 Patriot Batteries.</a:t>
            </a:r>
            <a:endPar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a:off x="2959979" y="5032929"/>
            <a:ext cx="432048" cy="415951"/>
          </a:xfrm>
          <a:prstGeom prst="roundRect">
            <a:avLst>
              <a:gd name="adj" fmla="val 35761"/>
            </a:avLst>
          </a:prstGeom>
          <a:solidFill>
            <a:schemeClr val="accent1">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a:off x="3582997" y="4052525"/>
            <a:ext cx="860678" cy="461965"/>
          </a:xfrm>
          <a:prstGeom prst="borderCallout1">
            <a:avLst>
              <a:gd name="adj1" fmla="val 48622"/>
              <a:gd name="adj2" fmla="val 151"/>
              <a:gd name="adj3" fmla="val 96571"/>
              <a:gd name="adj4" fmla="val -39062"/>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Patriots</a:t>
            </a:r>
          </a:p>
        </p:txBody>
      </p:sp>
      <p:sp>
        <p:nvSpPr>
          <p:cNvPr id="13" name="Rechthoek 12"/>
          <p:cNvSpPr/>
          <p:nvPr/>
        </p:nvSpPr>
        <p:spPr>
          <a:xfrm>
            <a:off x="1934471" y="3591724"/>
            <a:ext cx="1025508" cy="662592"/>
          </a:xfrm>
          <a:prstGeom prst="borderCallout1">
            <a:avLst>
              <a:gd name="adj1" fmla="val 98102"/>
              <a:gd name="adj2" fmla="val 64485"/>
              <a:gd name="adj3" fmla="val 152751"/>
              <a:gd name="adj4" fmla="val 82041"/>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heli FARPS</a:t>
            </a:r>
          </a:p>
        </p:txBody>
      </p:sp>
      <p:pic>
        <p:nvPicPr>
          <p:cNvPr id="2" name="Afbeelding 1"/>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220072" y="332656"/>
            <a:ext cx="3096344" cy="2018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Afgeronde rechthoek 14"/>
          <p:cNvSpPr/>
          <p:nvPr/>
        </p:nvSpPr>
        <p:spPr>
          <a:xfrm>
            <a:off x="3106654" y="4505445"/>
            <a:ext cx="432048" cy="415951"/>
          </a:xfrm>
          <a:prstGeom prst="roundRect">
            <a:avLst>
              <a:gd name="adj" fmla="val 35761"/>
            </a:avLst>
          </a:prstGeom>
          <a:solidFill>
            <a:schemeClr val="accent1">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6" name="Afgeronde rechthoek 15"/>
          <p:cNvSpPr/>
          <p:nvPr/>
        </p:nvSpPr>
        <p:spPr>
          <a:xfrm>
            <a:off x="1561032" y="5589240"/>
            <a:ext cx="432048" cy="415951"/>
          </a:xfrm>
          <a:prstGeom prst="roundRect">
            <a:avLst>
              <a:gd name="adj" fmla="val 35761"/>
            </a:avLst>
          </a:prstGeom>
          <a:solidFill>
            <a:schemeClr val="accent1">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0" name="Afbeelding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3621" y="3209534"/>
            <a:ext cx="975734" cy="566799"/>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67212447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470942"/>
            <a:ext cx="7880515" cy="5910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745868" y="500264"/>
            <a:ext cx="7642556" cy="5632311"/>
          </a:xfrm>
          <a:prstGeom prst="rect">
            <a:avLst/>
          </a:prstGeom>
          <a:noFill/>
        </p:spPr>
        <p:txBody>
          <a:bodyPr wrap="square" lIns="91440" tIns="45720" rIns="91440" bIns="45720">
            <a:spAutoFit/>
          </a:bodyPr>
          <a:lstStyle/>
          <a:p>
            <a:endPar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lgn="ctr"/>
            <a:r>
              <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Mission End</a:t>
            </a:r>
          </a:p>
          <a:p>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wins</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BLUE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Coalition</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Missions are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completed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have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arrived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a:buFontTx/>
              <a:buChar char="-"/>
            </a:pPr>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wins</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RED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Coalition</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Missions are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completed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have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arrived</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24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a:buFontTx/>
              <a:buChar char="-"/>
            </a:pPr>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Successful</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force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arrival</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requires</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least</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10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target zone.</a:t>
            </a:r>
          </a:p>
          <a:p>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Duration</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Mission: 4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hours</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until</a:t>
            </a:r>
            <a:r>
              <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reset.</a:t>
            </a:r>
          </a:p>
        </p:txBody>
      </p:sp>
    </p:spTree>
    <p:extLst>
      <p:ext uri="{BB962C8B-B14F-4D97-AF65-F5344CB8AC3E}">
        <p14:creationId xmlns:p14="http://schemas.microsoft.com/office/powerpoint/2010/main" val="31784466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463537" y="500264"/>
            <a:ext cx="4330188" cy="3046988"/>
          </a:xfrm>
          <a:prstGeom prst="rect">
            <a:avLst/>
          </a:prstGeom>
          <a:noFill/>
        </p:spPr>
        <p:txBody>
          <a:bodyPr wrap="square" lIns="91440" tIns="45720" rIns="91440" bIns="45720">
            <a:spAutoFit/>
          </a:bodyPr>
          <a:lstStyle/>
          <a:p>
            <a:r>
              <a:rPr lang="nl-NL" sz="72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72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72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endParaRPr lang="nl-NL" sz="72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DCS Word</a:t>
            </a:r>
          </a:p>
          <a:p>
            <a:pPr lvl="1"/>
            <a:r>
              <a:rPr lang="nl-NL" sz="40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Multi </a:t>
            </a:r>
            <a:r>
              <a:rPr lang="nl-NL" sz="40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a:t>
            </a:r>
            <a:endParaRPr lang="nl-NL" sz="40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Combat Mission</a:t>
            </a:r>
            <a:endPar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238499">
            <a:off x="6116580" y="848483"/>
            <a:ext cx="3071152" cy="2303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Afbeelding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11964">
            <a:off x="5457964" y="1757208"/>
            <a:ext cx="3168351" cy="2376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hthoek 7"/>
          <p:cNvSpPr/>
          <p:nvPr/>
        </p:nvSpPr>
        <p:spPr>
          <a:xfrm>
            <a:off x="468313" y="4247217"/>
            <a:ext cx="8280400" cy="2062103"/>
          </a:xfrm>
          <a:prstGeom prst="rect">
            <a:avLst/>
          </a:prstGeom>
          <a:noFill/>
        </p:spPr>
        <p:txBody>
          <a:bodyPr wrap="square" lIns="91440" tIns="45720" rIns="91440" bIns="45720">
            <a:spAutoFit/>
          </a:bodyPr>
          <a:lstStyle/>
          <a:p>
            <a:pPr defTabSz="717550">
              <a:tabLst>
                <a:tab pos="2868613" algn="l"/>
              </a:tabLst>
            </a:pPr>
            <a:r>
              <a:rPr lang="nl-NL" sz="32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Red Team Briefing</a:t>
            </a:r>
          </a:p>
          <a:p>
            <a:pPr>
              <a:tabLst>
                <a:tab pos="2868613" algn="l"/>
              </a:tabLst>
            </a:pP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Patriot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endPar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Tactical</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a:t>
            </a:r>
            <a:endPar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endPar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Mission:	Deploy Russian engineers to activate SA-6</a:t>
            </a:r>
          </a:p>
        </p:txBody>
      </p:sp>
      <p:pic>
        <p:nvPicPr>
          <p:cNvPr id="7" name="Afbeelding 6"/>
          <p:cNvPicPr>
            <a:picLocks noChangeAspect="1"/>
          </p:cNvPicPr>
          <p:nvPr/>
        </p:nvPicPr>
        <p:blipFill>
          <a:blip r:embed="rId5"/>
          <a:stretch>
            <a:fillRect/>
          </a:stretch>
        </p:blipFill>
        <p:spPr>
          <a:xfrm rot="19467981">
            <a:off x="4928235" y="93379"/>
            <a:ext cx="3275155" cy="21817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3203845292"/>
      </p:ext>
    </p:extLst>
  </p:cSld>
  <p:clrMapOvr>
    <a:masterClrMapping/>
  </p:clrMapOvr>
</p:sld>
</file>

<file path=ppt/theme/theme1.xml><?xml version="1.0" encoding="utf-8"?>
<a:theme xmlns:a="http://schemas.openxmlformats.org/drawingml/2006/main" name="Kantoorthema">
  <a:themeElements>
    <a:clrScheme name="Aangepast 1">
      <a:dk1>
        <a:sysClr val="windowText" lastClr="000000"/>
      </a:dk1>
      <a:lt1>
        <a:sysClr val="window" lastClr="FFFFFF"/>
      </a:lt1>
      <a:dk2>
        <a:srgbClr val="44546A"/>
      </a:dk2>
      <a:lt2>
        <a:srgbClr val="E7E6E6"/>
      </a:lt2>
      <a:accent1>
        <a:srgbClr val="5B9BD5"/>
      </a:accent1>
      <a:accent2>
        <a:srgbClr val="EA2D00"/>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1323</TotalTime>
  <Words>1911</Words>
  <Application>Microsoft Office PowerPoint</Application>
  <PresentationFormat>Diavoorstelling (4:3)</PresentationFormat>
  <Paragraphs>237</Paragraphs>
  <Slides>24</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24</vt:i4>
      </vt:variant>
    </vt:vector>
  </HeadingPairs>
  <TitlesOfParts>
    <vt:vector size="30" baseType="lpstr">
      <vt:lpstr>Agency FB</vt:lpstr>
      <vt:lpstr>Arial</vt:lpstr>
      <vt:lpstr>Calibri</vt:lpstr>
      <vt:lpstr>Calibri Light</vt:lpstr>
      <vt:lpstr>Wingdings</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Family</dc:creator>
  <cp:lastModifiedBy>Sven Van de Velde</cp:lastModifiedBy>
  <cp:revision>81</cp:revision>
  <dcterms:created xsi:type="dcterms:W3CDTF">2013-01-06T10:28:47Z</dcterms:created>
  <dcterms:modified xsi:type="dcterms:W3CDTF">2016-04-04T07:30:46Z</dcterms:modified>
</cp:coreProperties>
</file>